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12" name="Shape 12"/>
        <p:cNvGrpSpPr/>
        <p:nvPr/>
      </p:nvGrpSpPr>
      <p:grpSpPr>
        <a:xfrm>
          <a:off x="0" y="0"/>
          <a:ext cx="0" cy="0"/>
          <a:chOff x="0" y="0"/>
          <a:chExt cx="0" cy="0"/>
        </a:xfrm>
      </p:grpSpPr>
      <p:sp>
        <p:nvSpPr>
          <p:cNvPr id="13" name="Google Shape;13;p2"/>
          <p:cNvSpPr/>
          <p:nvPr/>
        </p:nvSpPr>
        <p:spPr>
          <a:xfrm>
            <a:off x="0" y="0"/>
            <a:ext cx="12192000" cy="4572001"/>
          </a:xfrm>
          <a:prstGeom prst="rect">
            <a:avLst/>
          </a:prstGeom>
          <a:solidFill>
            <a:srgbClr val="148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txBox="1"/>
          <p:nvPr>
            <p:ph type="ctr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p:txBody>
      </p:sp>
      <p:sp>
        <p:nvSpPr>
          <p:cNvPr id="17" name="Google Shape;17;p2"/>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s-ES"/>
              <a:t>‹#›</a:t>
            </a:fld>
            <a:endParaRPr/>
          </a:p>
        </p:txBody>
      </p:sp>
      <p:cxnSp>
        <p:nvCxnSpPr>
          <p:cNvPr id="20" name="Google Shape;20;p2"/>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6" name="Shape 76"/>
        <p:cNvGrpSpPr/>
        <p:nvPr/>
      </p:nvGrpSpPr>
      <p:grpSpPr>
        <a:xfrm>
          <a:off x="0" y="0"/>
          <a:ext cx="0" cy="0"/>
          <a:chOff x="0" y="0"/>
          <a:chExt cx="0" cy="0"/>
        </a:xfrm>
      </p:grpSpPr>
      <p:sp>
        <p:nvSpPr>
          <p:cNvPr id="77" name="Google Shape;77;p11"/>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1"/>
          <p:cNvSpPr txBox="1"/>
          <p:nvPr>
            <p:ph idx="1" type="body"/>
          </p:nvPr>
        </p:nvSpPr>
        <p:spPr>
          <a:xfrm rot="5400000">
            <a:off x="3872484" y="-562356"/>
            <a:ext cx="4023360" cy="9720073"/>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9" name="Google Shape;79;p11"/>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showMasterSp="0" type="vertTitleAndTx">
  <p:cSld name="VERTICAL_TITLE_AND_VERTICAL_TEXT">
    <p:spTree>
      <p:nvGrpSpPr>
        <p:cNvPr id="82" name="Shape 82"/>
        <p:cNvGrpSpPr/>
        <p:nvPr/>
      </p:nvGrpSpPr>
      <p:grpSpPr>
        <a:xfrm>
          <a:off x="0" y="0"/>
          <a:ext cx="0" cy="0"/>
          <a:chOff x="0" y="0"/>
          <a:chExt cx="0" cy="0"/>
        </a:xfrm>
      </p:grpSpPr>
      <p:sp>
        <p:nvSpPr>
          <p:cNvPr id="83" name="Google Shape;83;p12"/>
          <p:cNvSpPr txBox="1"/>
          <p:nvPr>
            <p:ph type="title"/>
          </p:nvPr>
        </p:nvSpPr>
        <p:spPr>
          <a:xfrm rot="5400000">
            <a:off x="7334251" y="2152650"/>
            <a:ext cx="5410200" cy="2628900"/>
          </a:xfrm>
          <a:prstGeom prst="rect">
            <a:avLst/>
          </a:prstGeom>
          <a:noFill/>
          <a:ln>
            <a:noFill/>
          </a:ln>
        </p:spPr>
        <p:txBody>
          <a:bodyPr anchorCtr="0" anchor="ctr" bIns="91425" lIns="45700" spcFirstLastPara="1" rIns="45700" wrap="square" tIns="91425">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2"/>
          <p:cNvSpPr txBox="1"/>
          <p:nvPr>
            <p:ph idx="1" type="body"/>
          </p:nvPr>
        </p:nvSpPr>
        <p:spPr>
          <a:xfrm rot="5400000">
            <a:off x="2076451" y="-323850"/>
            <a:ext cx="5410200" cy="758190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5" name="Google Shape;85;p12"/>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2"/>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s-ES"/>
              <a:t>‹#›</a:t>
            </a:fld>
            <a:endParaRPr/>
          </a:p>
        </p:txBody>
      </p:sp>
      <p:cxnSp>
        <p:nvCxnSpPr>
          <p:cNvPr id="88" name="Google Shape;88;p12"/>
          <p:cNvCxnSpPr/>
          <p:nvPr/>
        </p:nvCxnSpPr>
        <p:spPr>
          <a:xfrm rot="10800000">
            <a:off x="10058400" y="59263"/>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4" name="Google Shape;24;p3"/>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showMasterSp="0" type="secHead">
  <p:cSld name="SECTION_HEADER">
    <p:spTree>
      <p:nvGrpSpPr>
        <p:cNvPr id="27" name="Shape 27"/>
        <p:cNvGrpSpPr/>
        <p:nvPr/>
      </p:nvGrpSpPr>
      <p:grpSpPr>
        <a:xfrm>
          <a:off x="0" y="0"/>
          <a:ext cx="0" cy="0"/>
          <a:chOff x="0" y="0"/>
          <a:chExt cx="0" cy="0"/>
        </a:xfrm>
      </p:grpSpPr>
      <p:sp>
        <p:nvSpPr>
          <p:cNvPr id="28" name="Google Shape;28;p4"/>
          <p:cNvSpPr/>
          <p:nvPr/>
        </p:nvSpPr>
        <p:spPr>
          <a:xfrm>
            <a:off x="0" y="0"/>
            <a:ext cx="12192000" cy="4572001"/>
          </a:xfrm>
          <a:prstGeom prst="rect">
            <a:avLst/>
          </a:prstGeom>
          <a:solidFill>
            <a:srgbClr val="1D9A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ph type="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b="0"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
          <p:cNvSpPr txBox="1"/>
          <p:nvPr>
            <p:ph idx="1" type="body"/>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32" name="Google Shape;32;p4"/>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s-ES"/>
              <a:t>‹#›</a:t>
            </a:fld>
            <a:endParaRPr/>
          </a:p>
        </p:txBody>
      </p:sp>
      <p:cxnSp>
        <p:nvCxnSpPr>
          <p:cNvPr id="35" name="Google Shape;35;p4"/>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6" name="Shape 36"/>
        <p:cNvGrpSpPr/>
        <p:nvPr/>
      </p:nvGrpSpPr>
      <p:grpSpPr>
        <a:xfrm>
          <a:off x="0" y="0"/>
          <a:ext cx="0" cy="0"/>
          <a:chOff x="0" y="0"/>
          <a:chExt cx="0" cy="0"/>
        </a:xfrm>
      </p:grpSpPr>
      <p:sp>
        <p:nvSpPr>
          <p:cNvPr id="37" name="Google Shape;37;p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
          <p:cNvSpPr txBox="1"/>
          <p:nvPr>
            <p:ph idx="1" type="body"/>
          </p:nvPr>
        </p:nvSpPr>
        <p:spPr>
          <a:xfrm>
            <a:off x="1024127" y="2286000"/>
            <a:ext cx="475488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9" name="Google Shape;39;p5"/>
          <p:cNvSpPr txBox="1"/>
          <p:nvPr>
            <p:ph idx="2" type="body"/>
          </p:nvPr>
        </p:nvSpPr>
        <p:spPr>
          <a:xfrm>
            <a:off x="5989320" y="2286000"/>
            <a:ext cx="475488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0" name="Google Shape;40;p5"/>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3" name="Shape 43"/>
        <p:cNvGrpSpPr/>
        <p:nvPr/>
      </p:nvGrpSpPr>
      <p:grpSpPr>
        <a:xfrm>
          <a:off x="0" y="0"/>
          <a:ext cx="0" cy="0"/>
          <a:chOff x="0" y="0"/>
          <a:chExt cx="0" cy="0"/>
        </a:xfrm>
      </p:grpSpPr>
      <p:sp>
        <p:nvSpPr>
          <p:cNvPr id="44" name="Google Shape;44;p6"/>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6"/>
          <p:cNvSpPr txBox="1"/>
          <p:nvPr>
            <p:ph idx="1" type="body"/>
          </p:nvPr>
        </p:nvSpPr>
        <p:spPr>
          <a:xfrm>
            <a:off x="1024128" y="2179636"/>
            <a:ext cx="475488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46" name="Google Shape;46;p6"/>
          <p:cNvSpPr txBox="1"/>
          <p:nvPr>
            <p:ph idx="2" type="body"/>
          </p:nvPr>
        </p:nvSpPr>
        <p:spPr>
          <a:xfrm>
            <a:off x="1024128" y="2967788"/>
            <a:ext cx="475488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7" name="Google Shape;47;p6"/>
          <p:cNvSpPr txBox="1"/>
          <p:nvPr>
            <p:ph idx="3" type="body"/>
          </p:nvPr>
        </p:nvSpPr>
        <p:spPr>
          <a:xfrm>
            <a:off x="5990888" y="2179636"/>
            <a:ext cx="475488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48" name="Google Shape;48;p6"/>
          <p:cNvSpPr txBox="1"/>
          <p:nvPr>
            <p:ph idx="4" type="body"/>
          </p:nvPr>
        </p:nvSpPr>
        <p:spPr>
          <a:xfrm>
            <a:off x="5990888" y="2967788"/>
            <a:ext cx="475488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9" name="Google Shape;49;p6"/>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2" name="Shape 52"/>
        <p:cNvGrpSpPr/>
        <p:nvPr/>
      </p:nvGrpSpPr>
      <p:grpSpPr>
        <a:xfrm>
          <a:off x="0" y="0"/>
          <a:ext cx="0" cy="0"/>
          <a:chOff x="0" y="0"/>
          <a:chExt cx="0" cy="0"/>
        </a:xfrm>
      </p:grpSpPr>
      <p:sp>
        <p:nvSpPr>
          <p:cNvPr id="53" name="Google Shape;53;p7"/>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7"/>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showMasterSp="0" type="blank">
  <p:cSld name="BLANK">
    <p:spTree>
      <p:nvGrpSpPr>
        <p:cNvPr id="57" name="Shape 57"/>
        <p:cNvGrpSpPr/>
        <p:nvPr/>
      </p:nvGrpSpPr>
      <p:grpSpPr>
        <a:xfrm>
          <a:off x="0" y="0"/>
          <a:ext cx="0" cy="0"/>
          <a:chOff x="0" y="0"/>
          <a:chExt cx="0" cy="0"/>
        </a:xfrm>
      </p:grpSpPr>
      <p:sp>
        <p:nvSpPr>
          <p:cNvPr id="58" name="Google Shape;58;p8"/>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1" name="Shape 61"/>
        <p:cNvGrpSpPr/>
        <p:nvPr/>
      </p:nvGrpSpPr>
      <p:grpSpPr>
        <a:xfrm>
          <a:off x="0" y="0"/>
          <a:ext cx="0" cy="0"/>
          <a:chOff x="0" y="0"/>
          <a:chExt cx="0" cy="0"/>
        </a:xfrm>
      </p:grpSpPr>
      <p:sp>
        <p:nvSpPr>
          <p:cNvPr id="62" name="Google Shape;62;p9"/>
          <p:cNvSpPr txBox="1"/>
          <p:nvPr>
            <p:ph type="title"/>
          </p:nvPr>
        </p:nvSpPr>
        <p:spPr>
          <a:xfrm>
            <a:off x="1024128" y="471509"/>
            <a:ext cx="4389120" cy="173736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9"/>
          <p:cNvSpPr txBox="1"/>
          <p:nvPr>
            <p:ph idx="1" type="body"/>
          </p:nvPr>
        </p:nvSpPr>
        <p:spPr>
          <a:xfrm>
            <a:off x="5715000" y="822960"/>
            <a:ext cx="5678424" cy="5184648"/>
          </a:xfrm>
          <a:prstGeom prst="rect">
            <a:avLst/>
          </a:prstGeom>
          <a:noFill/>
          <a:ln>
            <a:noFill/>
          </a:ln>
        </p:spPr>
        <p:txBody>
          <a:bodyPr anchorCtr="0" anchor="t" bIns="45700" lIns="45700" spcFirstLastPara="1" rIns="45700" wrap="square" tIns="45700">
            <a:normAutofit/>
          </a:bodyPr>
          <a:lstStyle>
            <a:lvl1pPr indent="-381000" lvl="0" marL="457200" algn="l">
              <a:lnSpc>
                <a:spcPct val="90000"/>
              </a:lnSpc>
              <a:spcBef>
                <a:spcPts val="1200"/>
              </a:spcBef>
              <a:spcAft>
                <a:spcPts val="0"/>
              </a:spcAft>
              <a:buSzPts val="2400"/>
              <a:buChar char=" "/>
              <a:defRPr sz="2400"/>
            </a:lvl1pPr>
            <a:lvl2pPr indent="-355600" lvl="1" marL="914400" algn="l">
              <a:lnSpc>
                <a:spcPct val="90000"/>
              </a:lnSpc>
              <a:spcBef>
                <a:spcPts val="200"/>
              </a:spcBef>
              <a:spcAft>
                <a:spcPts val="0"/>
              </a:spcAft>
              <a:buSzPts val="2000"/>
              <a:buChar char="🢝"/>
              <a:defRPr sz="2000"/>
            </a:lvl2pPr>
            <a:lvl3pPr indent="-330200" lvl="2" marL="1371600" algn="l">
              <a:lnSpc>
                <a:spcPct val="90000"/>
              </a:lnSpc>
              <a:spcBef>
                <a:spcPts val="400"/>
              </a:spcBef>
              <a:spcAft>
                <a:spcPts val="0"/>
              </a:spcAft>
              <a:buSzPts val="1600"/>
              <a:buChar char="🢝"/>
              <a:defRPr sz="16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64" name="Google Shape;64;p9"/>
          <p:cNvSpPr txBox="1"/>
          <p:nvPr>
            <p:ph idx="2" type="body"/>
          </p:nvPr>
        </p:nvSpPr>
        <p:spPr>
          <a:xfrm>
            <a:off x="1024128" y="2257506"/>
            <a:ext cx="4389120" cy="3762294"/>
          </a:xfrm>
          <a:prstGeom prst="rect">
            <a:avLst/>
          </a:prstGeom>
          <a:noFill/>
          <a:ln>
            <a:noFill/>
          </a:ln>
        </p:spPr>
        <p:txBody>
          <a:bodyPr anchorCtr="0" anchor="t" bIns="45700" lIns="91425" spcFirstLastPara="1" rIns="91425" wrap="square" tIns="45700">
            <a:normAutofit/>
          </a:bodyPr>
          <a:lstStyle>
            <a:lvl1pPr indent="-228600" lvl="0" marL="457200" algn="l">
              <a:lnSpc>
                <a:spcPct val="108000"/>
              </a:lnSpc>
              <a:spcBef>
                <a:spcPts val="600"/>
              </a:spcBef>
              <a:spcAft>
                <a:spcPts val="0"/>
              </a:spcAft>
              <a:buSzPts val="1600"/>
              <a:buNone/>
              <a:defRPr sz="1600"/>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65" name="Google Shape;65;p9"/>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showMasterSp="0" type="picTx">
  <p:cSld name="PICTURE_WITH_CAPTION_TEXT">
    <p:spTree>
      <p:nvGrpSpPr>
        <p:cNvPr id="68" name="Shape 68"/>
        <p:cNvGrpSpPr/>
        <p:nvPr/>
      </p:nvGrpSpPr>
      <p:grpSpPr>
        <a:xfrm>
          <a:off x="0" y="0"/>
          <a:ext cx="0" cy="0"/>
          <a:chOff x="0" y="0"/>
          <a:chExt cx="0" cy="0"/>
        </a:xfrm>
      </p:grpSpPr>
      <p:sp>
        <p:nvSpPr>
          <p:cNvPr id="69" name="Google Shape;69;p10"/>
          <p:cNvSpPr txBox="1"/>
          <p:nvPr>
            <p:ph type="title"/>
          </p:nvPr>
        </p:nvSpPr>
        <p:spPr>
          <a:xfrm>
            <a:off x="457200" y="4960138"/>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0"/>
          <p:cNvSpPr/>
          <p:nvPr>
            <p:ph idx="2" type="pic"/>
          </p:nvPr>
        </p:nvSpPr>
        <p:spPr>
          <a:xfrm>
            <a:off x="0" y="-1"/>
            <a:ext cx="12188952" cy="4572000"/>
          </a:xfrm>
          <a:prstGeom prst="rect">
            <a:avLst/>
          </a:prstGeom>
          <a:solidFill>
            <a:srgbClr val="76CEEF"/>
          </a:solidFill>
          <a:ln>
            <a:noFill/>
          </a:ln>
        </p:spPr>
      </p:sp>
      <p:sp>
        <p:nvSpPr>
          <p:cNvPr id="71" name="Google Shape;71;p10"/>
          <p:cNvSpPr txBox="1"/>
          <p:nvPr>
            <p:ph idx="1" type="body"/>
          </p:nvPr>
        </p:nvSpPr>
        <p:spPr>
          <a:xfrm>
            <a:off x="8610600" y="4960138"/>
            <a:ext cx="32004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400"/>
              <a:buNone/>
              <a:defRPr sz="1400"/>
            </a:lvl2pPr>
            <a:lvl3pPr indent="-228600" lvl="2" marL="1371600" algn="l">
              <a:lnSpc>
                <a:spcPct val="90000"/>
              </a:lnSpc>
              <a:spcBef>
                <a:spcPts val="400"/>
              </a:spcBef>
              <a:spcAft>
                <a:spcPts val="0"/>
              </a:spcAft>
              <a:buSzPts val="1200"/>
              <a:buNone/>
              <a:defRPr sz="1200"/>
            </a:lvl3pPr>
            <a:lvl4pPr indent="-228600" lvl="3" marL="1828800" algn="l">
              <a:lnSpc>
                <a:spcPct val="90000"/>
              </a:lnSpc>
              <a:spcBef>
                <a:spcPts val="400"/>
              </a:spcBef>
              <a:spcAft>
                <a:spcPts val="0"/>
              </a:spcAft>
              <a:buSzPts val="1000"/>
              <a:buNone/>
              <a:defRPr sz="1000"/>
            </a:lvl4pPr>
            <a:lvl5pPr indent="-228600" lvl="4" marL="2286000" algn="l">
              <a:lnSpc>
                <a:spcPct val="90000"/>
              </a:lnSpc>
              <a:spcBef>
                <a:spcPts val="400"/>
              </a:spcBef>
              <a:spcAft>
                <a:spcPts val="0"/>
              </a:spcAft>
              <a:buSzPts val="1000"/>
              <a:buNone/>
              <a:defRPr sz="1000"/>
            </a:lvl5pPr>
            <a:lvl6pPr indent="-228600" lvl="5" marL="2743200" algn="l">
              <a:lnSpc>
                <a:spcPct val="90000"/>
              </a:lnSpc>
              <a:spcBef>
                <a:spcPts val="400"/>
              </a:spcBef>
              <a:spcAft>
                <a:spcPts val="0"/>
              </a:spcAft>
              <a:buSzPts val="1000"/>
              <a:buNone/>
              <a:defRPr sz="1000"/>
            </a:lvl6pPr>
            <a:lvl7pPr indent="-228600" lvl="6" marL="3200400" algn="l">
              <a:lnSpc>
                <a:spcPct val="90000"/>
              </a:lnSpc>
              <a:spcBef>
                <a:spcPts val="400"/>
              </a:spcBef>
              <a:spcAft>
                <a:spcPts val="0"/>
              </a:spcAft>
              <a:buSzPts val="1000"/>
              <a:buNone/>
              <a:defRPr sz="1000"/>
            </a:lvl7pPr>
            <a:lvl8pPr indent="-228600" lvl="7" marL="3657600" algn="l">
              <a:lnSpc>
                <a:spcPct val="90000"/>
              </a:lnSpc>
              <a:spcBef>
                <a:spcPts val="400"/>
              </a:spcBef>
              <a:spcAft>
                <a:spcPts val="0"/>
              </a:spcAft>
              <a:buSzPts val="1000"/>
              <a:buNone/>
              <a:defRPr sz="1000"/>
            </a:lvl8pPr>
            <a:lvl9pPr indent="-228600" lvl="8" marL="4114800" algn="l">
              <a:lnSpc>
                <a:spcPct val="90000"/>
              </a:lnSpc>
              <a:spcBef>
                <a:spcPts val="400"/>
              </a:spcBef>
              <a:spcAft>
                <a:spcPts val="400"/>
              </a:spcAft>
              <a:buSzPts val="1000"/>
              <a:buNone/>
              <a:defRPr sz="1000"/>
            </a:lvl9pPr>
          </a:lstStyle>
          <a:p/>
        </p:txBody>
      </p:sp>
      <p:sp>
        <p:nvSpPr>
          <p:cNvPr id="72" name="Google Shape;72;p10"/>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s-ES"/>
              <a:t>‹#›</a:t>
            </a:fld>
            <a:endParaRPr/>
          </a:p>
        </p:txBody>
      </p:sp>
      <p:cxnSp>
        <p:nvCxnSpPr>
          <p:cNvPr id="75" name="Google Shape;75;p10"/>
          <p:cNvCxnSpPr/>
          <p:nvPr/>
        </p:nvCxnSpPr>
        <p:spPr>
          <a:xfrm rot="10800000">
            <a:off x="8386843" y="5264106"/>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marR="0" rtl="0" algn="l">
              <a:lnSpc>
                <a:spcPct val="80000"/>
              </a:lnSpc>
              <a:spcBef>
                <a:spcPts val="0"/>
              </a:spcBef>
              <a:spcAft>
                <a:spcPts val="0"/>
              </a:spcAft>
              <a:buClr>
                <a:srgbClr val="0C0C0C"/>
              </a:buClr>
              <a:buSzPts val="5000"/>
              <a:buFont typeface="Twentieth Century"/>
              <a:buNone/>
              <a:defRPr b="0" i="0" sz="5000" u="none" cap="none" strike="noStrik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lvl1pPr indent="-368300" lvl="0" marL="457200" marR="0" rtl="0" algn="l">
              <a:lnSpc>
                <a:spcPct val="90000"/>
              </a:lnSpc>
              <a:spcBef>
                <a:spcPts val="1200"/>
              </a:spcBef>
              <a:spcAft>
                <a:spcPts val="0"/>
              </a:spcAft>
              <a:buClr>
                <a:schemeClr val="accent1"/>
              </a:buClr>
              <a:buSzPts val="2200"/>
              <a:buFont typeface="Twentieth Century"/>
              <a:buChar char=" "/>
              <a:defRPr b="0" i="0" sz="2200" u="none" cap="none" strike="noStrike">
                <a:solidFill>
                  <a:schemeClr val="dk1"/>
                </a:solidFill>
                <a:latin typeface="Twentieth Century"/>
                <a:ea typeface="Twentieth Century"/>
                <a:cs typeface="Twentieth Century"/>
                <a:sym typeface="Twentieth Century"/>
              </a:defRPr>
            </a:lvl1pPr>
            <a:lvl2pPr indent="-342900" lvl="1" marL="914400" marR="0" rtl="0" algn="l">
              <a:lnSpc>
                <a:spcPct val="90000"/>
              </a:lnSpc>
              <a:spcBef>
                <a:spcPts val="20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2pPr>
            <a:lvl3pPr indent="-317500" lvl="2" marL="1371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3pPr>
            <a:lvl4pPr indent="-317500" lvl="3" marL="18288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4pPr>
            <a:lvl5pPr indent="-317500" lvl="4" marL="22860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5pPr>
            <a:lvl6pPr indent="-317500" lvl="5" marL="27432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6pPr>
            <a:lvl7pPr indent="-317500" lvl="6" marL="32004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7pPr>
            <a:lvl8pPr indent="-317500" lvl="7" marL="3657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8pPr>
            <a:lvl9pPr indent="-317500" lvl="8" marL="4114800" marR="0" rtl="0" algn="l">
              <a:lnSpc>
                <a:spcPct val="90000"/>
              </a:lnSpc>
              <a:spcBef>
                <a:spcPts val="400"/>
              </a:spcBef>
              <a:spcAft>
                <a:spcPts val="40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9pPr>
          </a:lstStyle>
          <a:p/>
        </p:txBody>
      </p:sp>
      <p:sp>
        <p:nvSpPr>
          <p:cNvPr id="8" name="Google Shape;8;p1"/>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9" name="Google Shape;9;p1"/>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0" name="Google Shape;10;p1"/>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1pPr>
            <a:lvl2pPr indent="0" lvl="1"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2pPr>
            <a:lvl3pPr indent="0" lvl="2"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3pPr>
            <a:lvl4pPr indent="0" lvl="3"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4pPr>
            <a:lvl5pPr indent="0" lvl="4"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5pPr>
            <a:lvl6pPr indent="0" lvl="5"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6pPr>
            <a:lvl7pPr indent="0" lvl="6"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7pPr>
            <a:lvl8pPr indent="0" lvl="7"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8pPr>
            <a:lvl9pPr indent="0" lvl="8"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s-ES"/>
              <a:t>‹#›</a:t>
            </a:fld>
            <a:endParaRPr/>
          </a:p>
        </p:txBody>
      </p:sp>
      <p:cxnSp>
        <p:nvCxnSpPr>
          <p:cNvPr id="11" name="Google Shape;11;p1"/>
          <p:cNvCxnSpPr/>
          <p:nvPr/>
        </p:nvCxnSpPr>
        <p:spPr>
          <a:xfrm rot="10800000">
            <a:off x="762000" y="826324"/>
            <a:ext cx="0" cy="914400"/>
          </a:xfrm>
          <a:prstGeom prst="straightConnector1">
            <a:avLst/>
          </a:prstGeom>
          <a:noFill/>
          <a:ln cap="flat" cmpd="sng" w="19050">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3"/>
          <p:cNvSpPr txBox="1"/>
          <p:nvPr>
            <p:ph type="ctr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p>
            <a:pPr indent="0" lvl="0" marL="0" rtl="0" algn="r">
              <a:lnSpc>
                <a:spcPct val="80000"/>
              </a:lnSpc>
              <a:spcBef>
                <a:spcPts val="0"/>
              </a:spcBef>
              <a:spcAft>
                <a:spcPts val="0"/>
              </a:spcAft>
              <a:buClr>
                <a:srgbClr val="0C0C0C"/>
              </a:buClr>
              <a:buSzPts val="5000"/>
              <a:buFont typeface="Twentieth Century"/>
              <a:buNone/>
            </a:pPr>
            <a:r>
              <a:rPr lang="es-ES"/>
              <a:t>TRABAJANDO CON DATOS DE TEXTO</a:t>
            </a:r>
            <a:endParaRPr/>
          </a:p>
        </p:txBody>
      </p:sp>
      <p:sp>
        <p:nvSpPr>
          <p:cNvPr id="94" name="Google Shape;94;p13"/>
          <p:cNvSpPr txBox="1"/>
          <p:nvPr>
            <p:ph idx="1" type="subTitle"/>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s-ES"/>
              <a:t>José Rubén Maldonado Herrera</a:t>
            </a:r>
            <a:endParaRPr/>
          </a:p>
          <a:p>
            <a:pPr indent="0" lvl="0" marL="0" rtl="0" algn="l">
              <a:lnSpc>
                <a:spcPct val="100000"/>
              </a:lnSpc>
              <a:spcBef>
                <a:spcPts val="200"/>
              </a:spcBef>
              <a:spcAft>
                <a:spcPts val="0"/>
              </a:spcAft>
              <a:buSzPts val="1800"/>
              <a:buNone/>
            </a:pPr>
            <a:r>
              <a:rPr lang="es-ES"/>
              <a:t>CCM-UNAM</a:t>
            </a:r>
            <a:endParaRPr/>
          </a:p>
          <a:p>
            <a:pPr indent="0" lvl="0" marL="0" rtl="0" algn="l">
              <a:lnSpc>
                <a:spcPct val="100000"/>
              </a:lnSpc>
              <a:spcBef>
                <a:spcPts val="200"/>
              </a:spcBef>
              <a:spcAft>
                <a:spcPts val="0"/>
              </a:spcAft>
              <a:buSzPts val="1800"/>
              <a:buNone/>
            </a:pPr>
            <a:r>
              <a:rPr lang="es-ES"/>
              <a:t>Curso de Machine Learning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s-ES"/>
              <a:t>COUNTVECTORIZER()</a:t>
            </a:r>
            <a:endParaRPr/>
          </a:p>
        </p:txBody>
      </p:sp>
      <p:sp>
        <p:nvSpPr>
          <p:cNvPr id="148" name="Google Shape;148;p22"/>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s-ES"/>
              <a:t>CountVectorizer() es una función de scikit-learn que implementa a bag-of-words.</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lang="es-ES"/>
              <a:t>- Una palabra es definida como una cadena delimitada por espacios en blanco.</a:t>
            </a:r>
            <a:endParaRPr/>
          </a:p>
          <a:p>
            <a:pPr indent="0" lvl="1" marL="128016" rtl="0" algn="l">
              <a:lnSpc>
                <a:spcPct val="90000"/>
              </a:lnSpc>
              <a:spcBef>
                <a:spcPts val="400"/>
              </a:spcBef>
              <a:spcAft>
                <a:spcPts val="0"/>
              </a:spcAft>
              <a:buSzPts val="1800"/>
              <a:buNone/>
            </a:pPr>
            <a:r>
              <a:rPr lang="es-ES"/>
              <a:t>	“Hola mundo” son dos palabras</a:t>
            </a:r>
            <a:endParaRPr/>
          </a:p>
          <a:p>
            <a:pPr indent="0" lvl="1" marL="128016" rtl="0" algn="l">
              <a:lnSpc>
                <a:spcPct val="90000"/>
              </a:lnSpc>
              <a:spcBef>
                <a:spcPts val="600"/>
              </a:spcBef>
              <a:spcAft>
                <a:spcPts val="0"/>
              </a:spcAft>
              <a:buSzPts val="1800"/>
              <a:buNone/>
            </a:pPr>
            <a:r>
              <a:rPr lang="es-ES"/>
              <a:t>	“wiki.com/blog”, “tarea-final”, “rub@ccm”, “doesn’t” forman una palabra cada una</a:t>
            </a:r>
            <a:endParaRPr/>
          </a:p>
          <a:p>
            <a:pPr indent="0" lvl="1" marL="128016" rtl="0" algn="l">
              <a:lnSpc>
                <a:spcPct val="90000"/>
              </a:lnSpc>
              <a:spcBef>
                <a:spcPts val="600"/>
              </a:spcBef>
              <a:spcAft>
                <a:spcPts val="0"/>
              </a:spcAft>
              <a:buSzPts val="1800"/>
              <a:buNone/>
            </a:pPr>
            <a:r>
              <a:t/>
            </a:r>
            <a:endParaRPr/>
          </a:p>
          <a:p>
            <a:pPr indent="-139700" lvl="0" marL="91440" rtl="0" algn="l">
              <a:lnSpc>
                <a:spcPct val="90000"/>
              </a:lnSpc>
              <a:spcBef>
                <a:spcPts val="1600"/>
              </a:spcBef>
              <a:spcAft>
                <a:spcPts val="0"/>
              </a:spcAft>
              <a:buSzPts val="2200"/>
              <a:buChar char=" "/>
            </a:pPr>
            <a:r>
              <a:rPr lang="es-ES"/>
              <a:t>- No considera palabras de longitud uno como “,” “.” “a” “y”</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lang="es-ES"/>
              <a:t>- Cambia todas las letras a minúsculas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idx="1" type="body"/>
          </p:nvPr>
        </p:nvSpPr>
        <p:spPr>
          <a:xfrm>
            <a:off x="1024128" y="800100"/>
            <a:ext cx="9720073" cy="55092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s-ES"/>
              <a:t>Ejemplo</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lang="es-ES"/>
              <a:t>Primero creamos el vocabulario con el método </a:t>
            </a:r>
            <a:r>
              <a:rPr b="1" lang="es-ES"/>
              <a:t>fit</a:t>
            </a:r>
            <a:r>
              <a:rPr lang="es-ES"/>
              <a:t>:</a:t>
            </a:r>
            <a:endParaRPr/>
          </a:p>
          <a:p>
            <a:pPr indent="0" lvl="0" marL="91440" rtl="0" algn="l">
              <a:lnSpc>
                <a:spcPct val="90000"/>
              </a:lnSpc>
              <a:spcBef>
                <a:spcPts val="1400"/>
              </a:spcBef>
              <a:spcAft>
                <a:spcPts val="0"/>
              </a:spcAft>
              <a:buSzPts val="2200"/>
              <a:buNone/>
            </a:pPr>
            <a:r>
              <a:t/>
            </a:r>
            <a:endParaRPr/>
          </a:p>
        </p:txBody>
      </p:sp>
      <p:pic>
        <p:nvPicPr>
          <p:cNvPr id="154" name="Google Shape;154;p23"/>
          <p:cNvPicPr preferRelativeResize="0"/>
          <p:nvPr/>
        </p:nvPicPr>
        <p:blipFill rotWithShape="1">
          <a:blip r:embed="rId3">
            <a:alphaModFix/>
          </a:blip>
          <a:srcRect b="71306" l="21667" r="33125" t="15910"/>
          <a:stretch/>
        </p:blipFill>
        <p:spPr>
          <a:xfrm>
            <a:off x="2940694" y="1193800"/>
            <a:ext cx="6310612" cy="1003300"/>
          </a:xfrm>
          <a:prstGeom prst="rect">
            <a:avLst/>
          </a:prstGeom>
          <a:noFill/>
          <a:ln>
            <a:noFill/>
          </a:ln>
        </p:spPr>
      </p:pic>
      <p:pic>
        <p:nvPicPr>
          <p:cNvPr id="155" name="Google Shape;155;p23"/>
          <p:cNvPicPr preferRelativeResize="0"/>
          <p:nvPr/>
        </p:nvPicPr>
        <p:blipFill rotWithShape="1">
          <a:blip r:embed="rId4">
            <a:alphaModFix/>
          </a:blip>
          <a:srcRect b="14983" l="22500" r="24119" t="55373"/>
          <a:stretch/>
        </p:blipFill>
        <p:spPr>
          <a:xfrm>
            <a:off x="2940694" y="3429000"/>
            <a:ext cx="6508106" cy="2032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idx="1" type="body"/>
          </p:nvPr>
        </p:nvSpPr>
        <p:spPr>
          <a:xfrm>
            <a:off x="1024128" y="825500"/>
            <a:ext cx="9720073" cy="54838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s-ES"/>
              <a:t>Después, creamos la matriz con el método </a:t>
            </a:r>
            <a:r>
              <a:rPr b="1" lang="es-ES"/>
              <a:t>transform</a:t>
            </a:r>
            <a:r>
              <a:rPr lang="es-ES"/>
              <a:t>:</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lang="es-ES"/>
              <a:t>Imprimimos la matriz, donde cada renglón representa a cada documento:</a:t>
            </a:r>
            <a:endParaRPr/>
          </a:p>
          <a:p>
            <a:pPr indent="0" lvl="0" marL="91440" rtl="0" algn="l">
              <a:lnSpc>
                <a:spcPct val="90000"/>
              </a:lnSpc>
              <a:spcBef>
                <a:spcPts val="1400"/>
              </a:spcBef>
              <a:spcAft>
                <a:spcPts val="0"/>
              </a:spcAft>
              <a:buSzPts val="2200"/>
              <a:buNone/>
            </a:pPr>
            <a:r>
              <a:t/>
            </a:r>
            <a:endParaRPr/>
          </a:p>
        </p:txBody>
      </p:sp>
      <p:pic>
        <p:nvPicPr>
          <p:cNvPr id="161" name="Google Shape;161;p24"/>
          <p:cNvPicPr preferRelativeResize="0"/>
          <p:nvPr/>
        </p:nvPicPr>
        <p:blipFill rotWithShape="1">
          <a:blip r:embed="rId3">
            <a:alphaModFix/>
          </a:blip>
          <a:srcRect b="29805" l="22812" r="32291" t="45924"/>
          <a:stretch/>
        </p:blipFill>
        <p:spPr>
          <a:xfrm>
            <a:off x="3024878" y="1701800"/>
            <a:ext cx="6142244" cy="1866900"/>
          </a:xfrm>
          <a:prstGeom prst="rect">
            <a:avLst/>
          </a:prstGeom>
          <a:noFill/>
          <a:ln>
            <a:noFill/>
          </a:ln>
        </p:spPr>
      </p:pic>
      <p:pic>
        <p:nvPicPr>
          <p:cNvPr id="162" name="Google Shape;162;p24"/>
          <p:cNvPicPr preferRelativeResize="0"/>
          <p:nvPr/>
        </p:nvPicPr>
        <p:blipFill rotWithShape="1">
          <a:blip r:embed="rId4">
            <a:alphaModFix/>
          </a:blip>
          <a:srcRect b="38303" l="22500" r="37396" t="36289"/>
          <a:stretch/>
        </p:blipFill>
        <p:spPr>
          <a:xfrm>
            <a:off x="3103037" y="4165600"/>
            <a:ext cx="5562254" cy="1981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s-ES"/>
              <a:t>BAG OF WORDS APLICADO A IMBD</a:t>
            </a:r>
            <a:endParaRPr/>
          </a:p>
        </p:txBody>
      </p:sp>
      <p:sp>
        <p:nvSpPr>
          <p:cNvPr id="168" name="Google Shape;168;p25"/>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0" rtl="0" algn="ctr">
              <a:lnSpc>
                <a:spcPct val="90000"/>
              </a:lnSpc>
              <a:spcBef>
                <a:spcPts val="1400"/>
              </a:spcBef>
              <a:spcAft>
                <a:spcPts val="0"/>
              </a:spcAft>
              <a:buSzPts val="2200"/>
              <a:buNone/>
            </a:pPr>
            <a:r>
              <a:t/>
            </a:r>
            <a:endParaRPr>
              <a:solidFill>
                <a:srgbClr val="0070C0"/>
              </a:solidFill>
            </a:endParaRPr>
          </a:p>
          <a:p>
            <a:pPr indent="0" lvl="0" marL="0" rtl="0" algn="ctr">
              <a:lnSpc>
                <a:spcPct val="90000"/>
              </a:lnSpc>
              <a:spcBef>
                <a:spcPts val="1400"/>
              </a:spcBef>
              <a:spcAft>
                <a:spcPts val="0"/>
              </a:spcAft>
              <a:buSzPts val="2200"/>
              <a:buNone/>
            </a:pPr>
            <a:r>
              <a:rPr lang="es-ES">
                <a:solidFill>
                  <a:srgbClr val="0070C0"/>
                </a:solidFill>
              </a:rPr>
              <a:t>*</a:t>
            </a:r>
            <a:endParaRPr/>
          </a:p>
        </p:txBody>
      </p:sp>
      <p:pic>
        <p:nvPicPr>
          <p:cNvPr id="169" name="Google Shape;169;p25"/>
          <p:cNvPicPr preferRelativeResize="0"/>
          <p:nvPr/>
        </p:nvPicPr>
        <p:blipFill rotWithShape="1">
          <a:blip r:embed="rId3">
            <a:alphaModFix/>
          </a:blip>
          <a:srcRect b="48237" l="21722" r="29997" t="21785"/>
          <a:stretch/>
        </p:blipFill>
        <p:spPr>
          <a:xfrm>
            <a:off x="2697509" y="2084832"/>
            <a:ext cx="6796981" cy="237286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idx="1" type="body"/>
          </p:nvPr>
        </p:nvSpPr>
        <p:spPr>
          <a:xfrm>
            <a:off x="1024128" y="838200"/>
            <a:ext cx="9720073" cy="585470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s-ES"/>
              <a:t>El método get_feature_names nos sirve para obtener una lista de todas la palabras</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139700" lvl="0" marL="91440" rtl="0" algn="ctr">
              <a:lnSpc>
                <a:spcPct val="90000"/>
              </a:lnSpc>
              <a:spcBef>
                <a:spcPts val="1400"/>
              </a:spcBef>
              <a:spcAft>
                <a:spcPts val="0"/>
              </a:spcAft>
              <a:buSzPts val="2200"/>
              <a:buChar char=" "/>
            </a:pPr>
            <a:r>
              <a:rPr lang="es-ES">
                <a:solidFill>
                  <a:schemeClr val="accent1"/>
                </a:solidFill>
              </a:rPr>
              <a:t>*</a:t>
            </a:r>
            <a:endParaRPr>
              <a:solidFill>
                <a:schemeClr val="accent1"/>
              </a:solidFill>
            </a:endParaRPr>
          </a:p>
        </p:txBody>
      </p:sp>
      <p:pic>
        <p:nvPicPr>
          <p:cNvPr id="175" name="Google Shape;175;p26"/>
          <p:cNvPicPr preferRelativeResize="0"/>
          <p:nvPr/>
        </p:nvPicPr>
        <p:blipFill rotWithShape="1">
          <a:blip r:embed="rId3">
            <a:alphaModFix/>
          </a:blip>
          <a:srcRect b="9609" l="22291" r="22603" t="21838"/>
          <a:stretch/>
        </p:blipFill>
        <p:spPr>
          <a:xfrm>
            <a:off x="2334514" y="1181100"/>
            <a:ext cx="7099300" cy="496548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idx="1" type="body"/>
          </p:nvPr>
        </p:nvSpPr>
        <p:spPr>
          <a:xfrm>
            <a:off x="1024128" y="825500"/>
            <a:ext cx="9720073" cy="54838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s-ES"/>
              <a:t>Después de codificar nuestro corpus utilizando bag-of-words podemos aplicar cualquier algoritmo de ML que nos convenga.</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lang="es-ES"/>
              <a:t>En este caso aplicaremos Logistic Regression</a:t>
            </a:r>
            <a:endParaRPr/>
          </a:p>
          <a:p>
            <a:pPr indent="0" lvl="0" marL="91440" rtl="0" algn="l">
              <a:lnSpc>
                <a:spcPct val="90000"/>
              </a:lnSpc>
              <a:spcBef>
                <a:spcPts val="1400"/>
              </a:spcBef>
              <a:spcAft>
                <a:spcPts val="0"/>
              </a:spcAft>
              <a:buSzPts val="2200"/>
              <a:buNone/>
            </a:pPr>
            <a:r>
              <a:t/>
            </a:r>
            <a:endParaRPr/>
          </a:p>
        </p:txBody>
      </p:sp>
      <p:pic>
        <p:nvPicPr>
          <p:cNvPr id="181" name="Google Shape;181;p27"/>
          <p:cNvPicPr preferRelativeResize="0"/>
          <p:nvPr/>
        </p:nvPicPr>
        <p:blipFill rotWithShape="1">
          <a:blip r:embed="rId3">
            <a:alphaModFix/>
          </a:blip>
          <a:srcRect b="44442" l="22186" r="28541" t="29990"/>
          <a:stretch/>
        </p:blipFill>
        <p:spPr>
          <a:xfrm>
            <a:off x="2504799" y="3060700"/>
            <a:ext cx="7182402" cy="2095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s-ES"/>
              <a:t>N-GRAMS</a:t>
            </a:r>
            <a:endParaRPr/>
          </a:p>
        </p:txBody>
      </p:sp>
      <p:sp>
        <p:nvSpPr>
          <p:cNvPr id="187" name="Google Shape;187;p28"/>
          <p:cNvSpPr txBox="1"/>
          <p:nvPr>
            <p:ph idx="1" type="body"/>
          </p:nvPr>
        </p:nvSpPr>
        <p:spPr>
          <a:xfrm>
            <a:off x="1024128" y="1968500"/>
            <a:ext cx="9720073" cy="43408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s-ES"/>
              <a:t>Un problema de considerar solo palabras individuales es que se pierde contexto y el orden en que estás aparecen. Por ejemplo:</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lang="es-ES"/>
              <a:t>“Muy buena, nada mala”</a:t>
            </a:r>
            <a:endParaRPr/>
          </a:p>
          <a:p>
            <a:pPr indent="-139700" lvl="0" marL="91440" rtl="0" algn="l">
              <a:lnSpc>
                <a:spcPct val="90000"/>
              </a:lnSpc>
              <a:spcBef>
                <a:spcPts val="1400"/>
              </a:spcBef>
              <a:spcAft>
                <a:spcPts val="0"/>
              </a:spcAft>
              <a:buSzPts val="2200"/>
              <a:buChar char=" "/>
            </a:pPr>
            <a:r>
              <a:rPr lang="es-ES"/>
              <a:t>“Muy mala, nada buena”</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lang="es-ES"/>
              <a:t>son dos frases que tienen el mismo vector que las representa pero dicen cosas totalmente opuestas.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idx="1" type="body"/>
          </p:nvPr>
        </p:nvSpPr>
        <p:spPr>
          <a:xfrm>
            <a:off x="1024128" y="812800"/>
            <a:ext cx="9720073" cy="54965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s-ES"/>
              <a:t>Una manera de evitar esto es usando </a:t>
            </a:r>
            <a:r>
              <a:rPr b="1" lang="es-ES"/>
              <a:t>n-grams</a:t>
            </a:r>
            <a:r>
              <a:rPr lang="es-ES"/>
              <a:t>, que son sucesiones de longitud </a:t>
            </a:r>
            <a:r>
              <a:rPr i="1" lang="es-ES"/>
              <a:t> n </a:t>
            </a:r>
            <a:r>
              <a:rPr lang="es-ES"/>
              <a:t>de palabras continuas.</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lang="es-ES"/>
              <a:t>Mediante el parámetro </a:t>
            </a:r>
            <a:r>
              <a:rPr i="1" lang="es-ES"/>
              <a:t>ngram_range </a:t>
            </a:r>
            <a:r>
              <a:rPr lang="es-ES"/>
              <a:t>podemos fijar las longitudes de las sucesiones que queremos usar:</a:t>
            </a:r>
            <a:endParaRPr/>
          </a:p>
          <a:p>
            <a:pPr indent="-40639" lvl="0" marL="91440" rtl="0" algn="l">
              <a:lnSpc>
                <a:spcPct val="90000"/>
              </a:lnSpc>
              <a:spcBef>
                <a:spcPts val="1400"/>
              </a:spcBef>
              <a:spcAft>
                <a:spcPts val="0"/>
              </a:spcAft>
              <a:buSzPts val="800"/>
              <a:buNone/>
            </a:pPr>
            <a:r>
              <a:t/>
            </a:r>
            <a:endParaRPr sz="800"/>
          </a:p>
          <a:p>
            <a:pPr indent="0" lvl="1" marL="128016" rtl="0" algn="ctr">
              <a:lnSpc>
                <a:spcPct val="90000"/>
              </a:lnSpc>
              <a:spcBef>
                <a:spcPts val="400"/>
              </a:spcBef>
              <a:spcAft>
                <a:spcPts val="0"/>
              </a:spcAft>
              <a:buSzPts val="2200"/>
              <a:buNone/>
            </a:pPr>
            <a:r>
              <a:rPr lang="es-ES" sz="2200"/>
              <a:t>ngram_range = </a:t>
            </a:r>
            <a:r>
              <a:rPr i="1" lang="es-ES" sz="2200"/>
              <a:t>(i,j)</a:t>
            </a:r>
            <a:endParaRPr/>
          </a:p>
          <a:p>
            <a:pPr indent="0" lvl="1" marL="128016" rtl="0" algn="ctr">
              <a:lnSpc>
                <a:spcPct val="90000"/>
              </a:lnSpc>
              <a:spcBef>
                <a:spcPts val="600"/>
              </a:spcBef>
              <a:spcAft>
                <a:spcPts val="0"/>
              </a:spcAft>
              <a:buSzPts val="2200"/>
              <a:buNone/>
            </a:pPr>
            <a:r>
              <a:t/>
            </a:r>
            <a:endParaRPr i="1" sz="2200"/>
          </a:p>
          <a:p>
            <a:pPr indent="0" lvl="1" marL="128016" rtl="0" algn="l">
              <a:lnSpc>
                <a:spcPct val="90000"/>
              </a:lnSpc>
              <a:spcBef>
                <a:spcPts val="600"/>
              </a:spcBef>
              <a:spcAft>
                <a:spcPts val="0"/>
              </a:spcAft>
              <a:buSzPts val="2200"/>
              <a:buNone/>
            </a:pPr>
            <a:r>
              <a:rPr lang="es-ES" sz="2200"/>
              <a:t>Indica que las longitudes de las sucesión serán </a:t>
            </a:r>
            <a:r>
              <a:rPr i="1" lang="es-ES" sz="2200"/>
              <a:t>i, i+1, …, j+1, j. </a:t>
            </a:r>
            <a:endParaRPr/>
          </a:p>
          <a:p>
            <a:pPr indent="0" lvl="1" marL="128016" rtl="0" algn="l">
              <a:lnSpc>
                <a:spcPct val="90000"/>
              </a:lnSpc>
              <a:spcBef>
                <a:spcPts val="600"/>
              </a:spcBef>
              <a:spcAft>
                <a:spcPts val="0"/>
              </a:spcAft>
              <a:buSzPts val="2200"/>
              <a:buNone/>
            </a:pPr>
            <a:r>
              <a:t/>
            </a:r>
            <a:endParaRPr i="1" sz="2200"/>
          </a:p>
          <a:p>
            <a:pPr indent="0" lvl="1" marL="128016" rtl="0" algn="l">
              <a:lnSpc>
                <a:spcPct val="90000"/>
              </a:lnSpc>
              <a:spcBef>
                <a:spcPts val="600"/>
              </a:spcBef>
              <a:spcAft>
                <a:spcPts val="0"/>
              </a:spcAft>
              <a:buSzPts val="2200"/>
              <a:buNone/>
            </a:pPr>
            <a:r>
              <a:rPr lang="es-ES" sz="2200"/>
              <a:t>En este caso los tokens son dichas sucesiones</a:t>
            </a:r>
            <a:endParaRPr/>
          </a:p>
          <a:p>
            <a:pPr indent="0" lvl="1" marL="128016" rtl="0" algn="l">
              <a:lnSpc>
                <a:spcPct val="90000"/>
              </a:lnSpc>
              <a:spcBef>
                <a:spcPts val="600"/>
              </a:spcBef>
              <a:spcAft>
                <a:spcPts val="0"/>
              </a:spcAft>
              <a:buSzPts val="2200"/>
              <a:buNone/>
            </a:pPr>
            <a:r>
              <a:t/>
            </a:r>
            <a:endParaRPr sz="2200"/>
          </a:p>
          <a:p>
            <a:pPr indent="0" lvl="1" marL="128016" rtl="0" algn="l">
              <a:lnSpc>
                <a:spcPct val="90000"/>
              </a:lnSpc>
              <a:spcBef>
                <a:spcPts val="600"/>
              </a:spcBef>
              <a:spcAft>
                <a:spcPts val="0"/>
              </a:spcAft>
              <a:buSzPts val="2200"/>
              <a:buNone/>
            </a:pPr>
            <a:r>
              <a:rPr lang="es-ES" sz="2200"/>
              <a:t>El valor por defautl de ngram_range es (1,1)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idx="1" type="body"/>
          </p:nvPr>
        </p:nvSpPr>
        <p:spPr>
          <a:xfrm>
            <a:off x="1024128" y="308610"/>
            <a:ext cx="9720073" cy="600075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s-ES"/>
              <a:t>Ejemplo, utilizando la lista bards_words</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0" rtl="0" algn="l">
              <a:lnSpc>
                <a:spcPct val="90000"/>
              </a:lnSpc>
              <a:spcBef>
                <a:spcPts val="1400"/>
              </a:spcBef>
              <a:spcAft>
                <a:spcPts val="0"/>
              </a:spcAft>
              <a:buSzPts val="2200"/>
              <a:buNone/>
            </a:pPr>
            <a:r>
              <a:rPr lang="es-ES"/>
              <a:t>vocabulary resulta como antes. Ahora cambiemos ngram_range para obtener sucesiones de tamaño dos:</a:t>
            </a:r>
            <a:endParaRPr/>
          </a:p>
          <a:p>
            <a:pPr indent="0" lvl="0" marL="91440" rtl="0" algn="l">
              <a:lnSpc>
                <a:spcPct val="90000"/>
              </a:lnSpc>
              <a:spcBef>
                <a:spcPts val="1400"/>
              </a:spcBef>
              <a:spcAft>
                <a:spcPts val="0"/>
              </a:spcAft>
              <a:buSzPts val="2200"/>
              <a:buNone/>
            </a:pPr>
            <a:r>
              <a:t/>
            </a:r>
            <a:endParaRPr/>
          </a:p>
        </p:txBody>
      </p:sp>
      <p:pic>
        <p:nvPicPr>
          <p:cNvPr id="198" name="Google Shape;198;p30"/>
          <p:cNvPicPr preferRelativeResize="0"/>
          <p:nvPr/>
        </p:nvPicPr>
        <p:blipFill rotWithShape="1">
          <a:blip r:embed="rId3">
            <a:alphaModFix/>
          </a:blip>
          <a:srcRect b="58708" l="22291" r="25000" t="10907"/>
          <a:stretch/>
        </p:blipFill>
        <p:spPr>
          <a:xfrm>
            <a:off x="2817114" y="920888"/>
            <a:ext cx="6523736" cy="2114412"/>
          </a:xfrm>
          <a:prstGeom prst="rect">
            <a:avLst/>
          </a:prstGeom>
          <a:noFill/>
          <a:ln>
            <a:noFill/>
          </a:ln>
        </p:spPr>
      </p:pic>
      <p:pic>
        <p:nvPicPr>
          <p:cNvPr id="199" name="Google Shape;199;p30"/>
          <p:cNvPicPr preferRelativeResize="0"/>
          <p:nvPr/>
        </p:nvPicPr>
        <p:blipFill rotWithShape="1">
          <a:blip r:embed="rId4">
            <a:alphaModFix/>
          </a:blip>
          <a:srcRect b="29063" l="22708" r="26979" t="35919"/>
          <a:stretch/>
        </p:blipFill>
        <p:spPr>
          <a:xfrm>
            <a:off x="2910575" y="4056449"/>
            <a:ext cx="6370849" cy="249294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idx="1" type="body"/>
          </p:nvPr>
        </p:nvSpPr>
        <p:spPr>
          <a:xfrm>
            <a:off x="1024128" y="558800"/>
            <a:ext cx="9720073" cy="57505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s-ES"/>
              <a:t>Esta es la matriz resultante:</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lang="es-ES"/>
              <a:t>Finalmente usemos como tokens todas aquellas sucesiones de longitud a lo más tres:</a:t>
            </a:r>
            <a:endParaRPr/>
          </a:p>
          <a:p>
            <a:pPr indent="0" lvl="0" marL="91440" rtl="0" algn="l">
              <a:lnSpc>
                <a:spcPct val="90000"/>
              </a:lnSpc>
              <a:spcBef>
                <a:spcPts val="1400"/>
              </a:spcBef>
              <a:spcAft>
                <a:spcPts val="0"/>
              </a:spcAft>
              <a:buSzPts val="2200"/>
              <a:buNone/>
            </a:pPr>
            <a:r>
              <a:t/>
            </a:r>
            <a:endParaRPr/>
          </a:p>
        </p:txBody>
      </p:sp>
      <p:pic>
        <p:nvPicPr>
          <p:cNvPr id="205" name="Google Shape;205;p31"/>
          <p:cNvPicPr preferRelativeResize="0"/>
          <p:nvPr/>
        </p:nvPicPr>
        <p:blipFill rotWithShape="1">
          <a:blip r:embed="rId3">
            <a:alphaModFix/>
          </a:blip>
          <a:srcRect b="38882" l="21979" r="21458" t="36660"/>
          <a:stretch/>
        </p:blipFill>
        <p:spPr>
          <a:xfrm>
            <a:off x="2647950" y="1079500"/>
            <a:ext cx="6896100" cy="1676400"/>
          </a:xfrm>
          <a:prstGeom prst="rect">
            <a:avLst/>
          </a:prstGeom>
          <a:noFill/>
          <a:ln>
            <a:noFill/>
          </a:ln>
        </p:spPr>
      </p:pic>
      <p:pic>
        <p:nvPicPr>
          <p:cNvPr id="206" name="Google Shape;206;p31"/>
          <p:cNvPicPr preferRelativeResize="0"/>
          <p:nvPr/>
        </p:nvPicPr>
        <p:blipFill rotWithShape="1">
          <a:blip r:embed="rId4">
            <a:alphaModFix/>
          </a:blip>
          <a:srcRect b="25913" l="22604" r="27708" t="32028"/>
          <a:stretch/>
        </p:blipFill>
        <p:spPr>
          <a:xfrm>
            <a:off x="2855213" y="3429000"/>
            <a:ext cx="6351455" cy="3022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4"/>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s-ES"/>
              <a:t>TIPOS DE DATOS REPRESENTADOS COMO </a:t>
            </a:r>
            <a:r>
              <a:rPr i="1" lang="es-ES"/>
              <a:t>STRINGS</a:t>
            </a:r>
            <a:endParaRPr/>
          </a:p>
        </p:txBody>
      </p:sp>
      <p:sp>
        <p:nvSpPr>
          <p:cNvPr id="100" name="Google Shape;100;p14"/>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Font typeface="Twentieth Century"/>
              <a:buChar char="-"/>
            </a:pPr>
            <a:r>
              <a:rPr lang="es-ES"/>
              <a:t> Datos Categoricos</a:t>
            </a:r>
            <a:endParaRPr/>
          </a:p>
          <a:p>
            <a:pPr indent="-137159" lvl="1" marL="265176" rtl="0" algn="l">
              <a:lnSpc>
                <a:spcPct val="90000"/>
              </a:lnSpc>
              <a:spcBef>
                <a:spcPts val="400"/>
              </a:spcBef>
              <a:spcAft>
                <a:spcPts val="0"/>
              </a:spcAft>
              <a:buSzPts val="1800"/>
              <a:buChar char="🢝"/>
            </a:pPr>
            <a:r>
              <a:rPr lang="es-ES"/>
              <a:t>Listas de selección</a:t>
            </a:r>
            <a:endParaRPr/>
          </a:p>
          <a:p>
            <a:pPr indent="-139700" lvl="0" marL="91440" rtl="0" algn="l">
              <a:lnSpc>
                <a:spcPct val="90000"/>
              </a:lnSpc>
              <a:spcBef>
                <a:spcPts val="1600"/>
              </a:spcBef>
              <a:spcAft>
                <a:spcPts val="0"/>
              </a:spcAft>
              <a:buSzPts val="2200"/>
              <a:buFont typeface="Twentieth Century"/>
              <a:buChar char="-"/>
            </a:pPr>
            <a:r>
              <a:rPr lang="es-ES"/>
              <a:t> Cadenas de texto libres que pueden ser mapeados a categorías</a:t>
            </a:r>
            <a:endParaRPr/>
          </a:p>
          <a:p>
            <a:pPr indent="-139700" lvl="0" marL="91440" rtl="0" algn="l">
              <a:lnSpc>
                <a:spcPct val="90000"/>
              </a:lnSpc>
              <a:spcBef>
                <a:spcPts val="1400"/>
              </a:spcBef>
              <a:spcAft>
                <a:spcPts val="0"/>
              </a:spcAft>
              <a:buSzPts val="2200"/>
              <a:buFont typeface="Twentieth Century"/>
              <a:buChar char="-"/>
            </a:pPr>
            <a:r>
              <a:rPr lang="es-ES"/>
              <a:t> Datos estructurados de cadenas</a:t>
            </a:r>
            <a:endParaRPr/>
          </a:p>
          <a:p>
            <a:pPr indent="-137159" lvl="1" marL="265176" rtl="0" algn="l">
              <a:lnSpc>
                <a:spcPct val="90000"/>
              </a:lnSpc>
              <a:spcBef>
                <a:spcPts val="400"/>
              </a:spcBef>
              <a:spcAft>
                <a:spcPts val="0"/>
              </a:spcAft>
              <a:buSzPts val="1800"/>
              <a:buChar char="🢝"/>
            </a:pPr>
            <a:r>
              <a:rPr lang="es-ES"/>
              <a:t> Correos</a:t>
            </a:r>
            <a:endParaRPr/>
          </a:p>
          <a:p>
            <a:pPr indent="-137159" lvl="1" marL="265176" rtl="0" algn="l">
              <a:lnSpc>
                <a:spcPct val="90000"/>
              </a:lnSpc>
              <a:spcBef>
                <a:spcPts val="600"/>
              </a:spcBef>
              <a:spcAft>
                <a:spcPts val="0"/>
              </a:spcAft>
              <a:buSzPts val="1800"/>
              <a:buChar char="🢝"/>
            </a:pPr>
            <a:r>
              <a:rPr lang="es-ES"/>
              <a:t>Fechas</a:t>
            </a:r>
            <a:endParaRPr/>
          </a:p>
          <a:p>
            <a:pPr indent="-137159" lvl="1" marL="265176" rtl="0" algn="l">
              <a:lnSpc>
                <a:spcPct val="90000"/>
              </a:lnSpc>
              <a:spcBef>
                <a:spcPts val="600"/>
              </a:spcBef>
              <a:spcAft>
                <a:spcPts val="0"/>
              </a:spcAft>
              <a:buSzPts val="1800"/>
              <a:buChar char="🢝"/>
            </a:pPr>
            <a:r>
              <a:rPr lang="es-ES"/>
              <a:t>Direcciones</a:t>
            </a:r>
            <a:endParaRPr/>
          </a:p>
          <a:p>
            <a:pPr indent="-137159" lvl="1" marL="265176" rtl="0" algn="l">
              <a:lnSpc>
                <a:spcPct val="90000"/>
              </a:lnSpc>
              <a:spcBef>
                <a:spcPts val="600"/>
              </a:spcBef>
              <a:spcAft>
                <a:spcPts val="0"/>
              </a:spcAft>
              <a:buSzPts val="1800"/>
              <a:buChar char="🢝"/>
            </a:pPr>
            <a:r>
              <a:rPr lang="es-ES"/>
              <a:t>Teléfonos </a:t>
            </a:r>
            <a:endParaRPr/>
          </a:p>
          <a:p>
            <a:pPr indent="-139700" lvl="0" marL="91440" rtl="0" algn="l">
              <a:lnSpc>
                <a:spcPct val="90000"/>
              </a:lnSpc>
              <a:spcBef>
                <a:spcPts val="1600"/>
              </a:spcBef>
              <a:spcAft>
                <a:spcPts val="0"/>
              </a:spcAft>
              <a:buSzPts val="2200"/>
              <a:buFont typeface="Twentieth Century"/>
              <a:buChar char="-"/>
            </a:pPr>
            <a:r>
              <a:rPr lang="es-ES"/>
              <a:t> </a:t>
            </a:r>
            <a:r>
              <a:rPr lang="es-ES">
                <a:solidFill>
                  <a:srgbClr val="FF0000"/>
                </a:solidFill>
              </a:rPr>
              <a:t>Datos de texto</a:t>
            </a:r>
            <a:endParaRPr/>
          </a:p>
          <a:p>
            <a:pPr indent="-137159" lvl="1" marL="265176" rtl="0" algn="l">
              <a:lnSpc>
                <a:spcPct val="90000"/>
              </a:lnSpc>
              <a:spcBef>
                <a:spcPts val="400"/>
              </a:spcBef>
              <a:spcAft>
                <a:spcPts val="0"/>
              </a:spcAft>
              <a:buSzPts val="1800"/>
              <a:buChar char="🢝"/>
            </a:pPr>
            <a:r>
              <a:rPr lang="es-ES">
                <a:solidFill>
                  <a:srgbClr val="FF0000"/>
                </a:solidFill>
              </a:rPr>
              <a:t>Párrafos de texto sin “ninguna” restricción. </a:t>
            </a:r>
            <a:endParaRPr/>
          </a:p>
          <a:p>
            <a:pPr indent="0" lvl="0" marL="91440" rtl="0" algn="l">
              <a:lnSpc>
                <a:spcPct val="90000"/>
              </a:lnSpc>
              <a:spcBef>
                <a:spcPts val="1600"/>
              </a:spcBef>
              <a:spcAft>
                <a:spcPts val="0"/>
              </a:spcAft>
              <a:buSzPts val="2200"/>
              <a:buFont typeface="Twentieth Century"/>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2"/>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s-ES"/>
              <a:t>FORMAS DE DISCRIMINAR PALABRAS</a:t>
            </a:r>
            <a:endParaRPr/>
          </a:p>
        </p:txBody>
      </p:sp>
      <p:sp>
        <p:nvSpPr>
          <p:cNvPr id="212" name="Google Shape;212;p32"/>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0"/>
              </a:spcBef>
              <a:spcAft>
                <a:spcPts val="0"/>
              </a:spcAft>
              <a:buSzPts val="2200"/>
              <a:buNone/>
            </a:pPr>
            <a:r>
              <a:rPr lang="es-ES">
                <a:solidFill>
                  <a:schemeClr val="accent1"/>
                </a:solidFill>
              </a:rPr>
              <a:t>-</a:t>
            </a:r>
            <a:r>
              <a:rPr lang="es-ES"/>
              <a:t> min_df</a:t>
            </a:r>
            <a:endParaRPr>
              <a:solidFill>
                <a:schemeClr val="accent1"/>
              </a:solidFill>
            </a:endParaRPr>
          </a:p>
          <a:p>
            <a:pPr indent="0" lvl="0" marL="0" rtl="0" algn="l">
              <a:lnSpc>
                <a:spcPct val="90000"/>
              </a:lnSpc>
              <a:spcBef>
                <a:spcPts val="1400"/>
              </a:spcBef>
              <a:spcAft>
                <a:spcPts val="0"/>
              </a:spcAft>
              <a:buSzPts val="2200"/>
              <a:buNone/>
            </a:pPr>
            <a:r>
              <a:rPr lang="es-ES">
                <a:solidFill>
                  <a:schemeClr val="accent1"/>
                </a:solidFill>
              </a:rPr>
              <a:t>-</a:t>
            </a:r>
            <a:r>
              <a:rPr lang="es-ES"/>
              <a:t> Advanced Tokenization </a:t>
            </a:r>
            <a:endParaRPr/>
          </a:p>
          <a:p>
            <a:pPr indent="-137159" lvl="1" marL="265176" rtl="0" algn="l">
              <a:lnSpc>
                <a:spcPct val="90000"/>
              </a:lnSpc>
              <a:spcBef>
                <a:spcPts val="400"/>
              </a:spcBef>
              <a:spcAft>
                <a:spcPts val="0"/>
              </a:spcAft>
              <a:buSzPts val="1800"/>
              <a:buChar char="🢝"/>
            </a:pPr>
            <a:r>
              <a:rPr lang="es-ES"/>
              <a:t>Stemming</a:t>
            </a:r>
            <a:endParaRPr/>
          </a:p>
          <a:p>
            <a:pPr indent="-137159" lvl="1" marL="265176" rtl="0" algn="l">
              <a:lnSpc>
                <a:spcPct val="90000"/>
              </a:lnSpc>
              <a:spcBef>
                <a:spcPts val="600"/>
              </a:spcBef>
              <a:spcAft>
                <a:spcPts val="0"/>
              </a:spcAft>
              <a:buSzPts val="1800"/>
              <a:buChar char="🢝"/>
            </a:pPr>
            <a:r>
              <a:rPr lang="es-ES"/>
              <a:t>Lemmatization</a:t>
            </a:r>
            <a:endParaRPr/>
          </a:p>
          <a:p>
            <a:pPr indent="0" lvl="0" marL="0" rtl="0" algn="l">
              <a:lnSpc>
                <a:spcPct val="90000"/>
              </a:lnSpc>
              <a:spcBef>
                <a:spcPts val="1600"/>
              </a:spcBef>
              <a:spcAft>
                <a:spcPts val="0"/>
              </a:spcAft>
              <a:buSzPts val="2200"/>
              <a:buNone/>
            </a:pPr>
            <a:r>
              <a:rPr lang="es-ES">
                <a:solidFill>
                  <a:schemeClr val="accent1"/>
                </a:solidFill>
              </a:rPr>
              <a:t>-</a:t>
            </a:r>
            <a:r>
              <a:rPr lang="es-ES"/>
              <a:t> Stopwords</a:t>
            </a:r>
            <a:endParaRPr/>
          </a:p>
          <a:p>
            <a:pPr indent="-139700" lvl="0" marL="91440" rtl="0" algn="l">
              <a:lnSpc>
                <a:spcPct val="90000"/>
              </a:lnSpc>
              <a:spcBef>
                <a:spcPts val="1400"/>
              </a:spcBef>
              <a:spcAft>
                <a:spcPts val="0"/>
              </a:spcAft>
              <a:buSzPts val="2200"/>
              <a:buFont typeface="Twentieth Century"/>
              <a:buChar char="-"/>
            </a:pPr>
            <a:r>
              <a:rPr lang="es-ES"/>
              <a:t> tf-idf</a:t>
            </a:r>
            <a:endParaRPr/>
          </a:p>
          <a:p>
            <a:pPr indent="0" lvl="0" marL="91440" rtl="0" algn="l">
              <a:lnSpc>
                <a:spcPct val="90000"/>
              </a:lnSpc>
              <a:spcBef>
                <a:spcPts val="1400"/>
              </a:spcBef>
              <a:spcAft>
                <a:spcPts val="0"/>
              </a:spcAft>
              <a:buSzPts val="2200"/>
              <a:buFont typeface="Twentieth Century"/>
              <a:buNone/>
            </a:pPr>
            <a:r>
              <a:t/>
            </a:r>
            <a:endParaRPr/>
          </a:p>
          <a:p>
            <a:pPr indent="0" lvl="0" marL="0" rtl="0" algn="l">
              <a:lnSpc>
                <a:spcPct val="90000"/>
              </a:lnSpc>
              <a:spcBef>
                <a:spcPts val="1400"/>
              </a:spcBef>
              <a:spcAft>
                <a:spcPts val="0"/>
              </a:spcAft>
              <a:buSzPts val="22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s-ES"/>
              <a:t>MIN_DF</a:t>
            </a:r>
            <a:endParaRPr/>
          </a:p>
        </p:txBody>
      </p:sp>
      <p:sp>
        <p:nvSpPr>
          <p:cNvPr id="218" name="Google Shape;218;p33"/>
          <p:cNvSpPr txBox="1"/>
          <p:nvPr>
            <p:ph idx="1" type="body"/>
          </p:nvPr>
        </p:nvSpPr>
        <p:spPr>
          <a:xfrm>
            <a:off x="1024128" y="2084832"/>
            <a:ext cx="9720073" cy="4224528"/>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s-ES"/>
              <a:t>Otra forma de filtrar palabras es NO considerar palabras con poca frecuencia con respecto a la cantidad de documentos. Esto nos podría ayudar a eliminar errores de dedo o palabras sin significado alguno como “000aw”.</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lang="es-ES"/>
              <a:t>min_df es un parámetro de CountVectorizer() con el cual se indica cual es el mínimo de documentos en los que debe aparecer una palabra para ser considerada. </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lang="es-ES"/>
              <a:t>El valor por default de min_df es 1.</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ph idx="1" type="body"/>
          </p:nvPr>
        </p:nvSpPr>
        <p:spPr>
          <a:xfrm>
            <a:off x="1024128" y="548640"/>
            <a:ext cx="9720073" cy="576072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lang="es-ES"/>
              <a:t>Como podemos observar, al cambiar min_df se redujo casi en una tercera parte el tamaño del vocabulario. Esto es una ventaja al momento de aplicar ML ya que se tienen menos características que procesar.</a:t>
            </a:r>
            <a:endParaRPr/>
          </a:p>
          <a:p>
            <a:pPr indent="0" lvl="0" marL="91440" rtl="0" algn="l">
              <a:lnSpc>
                <a:spcPct val="90000"/>
              </a:lnSpc>
              <a:spcBef>
                <a:spcPts val="1400"/>
              </a:spcBef>
              <a:spcAft>
                <a:spcPts val="0"/>
              </a:spcAft>
              <a:buSzPts val="2200"/>
              <a:buNone/>
            </a:pPr>
            <a:r>
              <a:t/>
            </a:r>
            <a:endParaRPr/>
          </a:p>
        </p:txBody>
      </p:sp>
      <p:pic>
        <p:nvPicPr>
          <p:cNvPr id="224" name="Google Shape;224;p34"/>
          <p:cNvPicPr preferRelativeResize="0"/>
          <p:nvPr/>
        </p:nvPicPr>
        <p:blipFill rotWithShape="1">
          <a:blip r:embed="rId3">
            <a:alphaModFix/>
          </a:blip>
          <a:srcRect b="51482" l="21354" r="23333" t="22024"/>
          <a:stretch/>
        </p:blipFill>
        <p:spPr>
          <a:xfrm>
            <a:off x="2935731" y="182980"/>
            <a:ext cx="6320537" cy="1702141"/>
          </a:xfrm>
          <a:prstGeom prst="rect">
            <a:avLst/>
          </a:prstGeom>
          <a:noFill/>
          <a:ln>
            <a:noFill/>
          </a:ln>
        </p:spPr>
      </p:pic>
      <p:pic>
        <p:nvPicPr>
          <p:cNvPr id="225" name="Google Shape;225;p34"/>
          <p:cNvPicPr preferRelativeResize="0"/>
          <p:nvPr/>
        </p:nvPicPr>
        <p:blipFill rotWithShape="1">
          <a:blip r:embed="rId4">
            <a:alphaModFix/>
          </a:blip>
          <a:srcRect b="20541" l="22500" r="22500" t="21468"/>
          <a:stretch/>
        </p:blipFill>
        <p:spPr>
          <a:xfrm>
            <a:off x="3074427" y="3080920"/>
            <a:ext cx="5814545" cy="344688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s-ES"/>
              <a:t>ADVANCED TOKENIZATION</a:t>
            </a:r>
            <a:endParaRPr/>
          </a:p>
        </p:txBody>
      </p:sp>
      <p:sp>
        <p:nvSpPr>
          <p:cNvPr id="231" name="Google Shape;231;p35"/>
          <p:cNvSpPr txBox="1"/>
          <p:nvPr>
            <p:ph idx="1" type="body"/>
          </p:nvPr>
        </p:nvSpPr>
        <p:spPr>
          <a:xfrm>
            <a:off x="1024128" y="2084832"/>
            <a:ext cx="9720073" cy="4224528"/>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s-ES"/>
              <a:t>Hay diferentes palabras que básicamente aportan la misma información respecto al documento de texto, por ejemplo:</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lang="es-ES"/>
              <a:t>- Singulares y plurales como “carro” y “carros”</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lang="es-ES"/>
              <a:t>- Palabras con la misma raíz como “remplazar”, “remplazamiento”, “remplazado”, y “remplazando”</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lang="es-ES"/>
              <a:t>Considerar ese tipo de palabras como diferentes puede llevar a un overfitting.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idx="1" type="body"/>
          </p:nvPr>
        </p:nvSpPr>
        <p:spPr>
          <a:xfrm>
            <a:off x="1024128" y="825500"/>
            <a:ext cx="9720073" cy="54838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s-ES"/>
              <a:t>Una solución es identificar palabras con un solo representante.</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b="1" lang="es-ES"/>
              <a:t>. Stemming</a:t>
            </a:r>
            <a:r>
              <a:rPr lang="es-ES"/>
              <a:t>. Identifica palabras según su raíz, esto lo hace mediante reglas básicas de heurística como eliminación de sufijos y prefijos. A la palabra representante se le llama </a:t>
            </a:r>
            <a:r>
              <a:rPr lang="es-ES" u="sng"/>
              <a:t>stem</a:t>
            </a:r>
            <a:endParaRPr u="sng"/>
          </a:p>
          <a:p>
            <a:pPr indent="0" lvl="0" marL="91440" rtl="0" algn="l">
              <a:lnSpc>
                <a:spcPct val="90000"/>
              </a:lnSpc>
              <a:spcBef>
                <a:spcPts val="1400"/>
              </a:spcBef>
              <a:spcAft>
                <a:spcPts val="0"/>
              </a:spcAft>
              <a:buSzPts val="2200"/>
              <a:buNone/>
            </a:pPr>
            <a:r>
              <a:t/>
            </a:r>
            <a:endParaRPr b="1" u="sng"/>
          </a:p>
          <a:p>
            <a:pPr indent="-139700" lvl="0" marL="91440" rtl="0" algn="l">
              <a:lnSpc>
                <a:spcPct val="90000"/>
              </a:lnSpc>
              <a:spcBef>
                <a:spcPts val="1400"/>
              </a:spcBef>
              <a:spcAft>
                <a:spcPts val="0"/>
              </a:spcAft>
              <a:buSzPts val="2200"/>
              <a:buChar char=" "/>
            </a:pPr>
            <a:r>
              <a:rPr b="1" lang="es-ES"/>
              <a:t>.Lemmatization</a:t>
            </a:r>
            <a:r>
              <a:rPr lang="es-ES"/>
              <a:t>. Se usa un diccionario previamente establecido. El rol de una palabra en una oración es tomado en cuenta. A la palabra representante se le llama </a:t>
            </a:r>
            <a:r>
              <a:rPr lang="es-ES" u="sng"/>
              <a:t>lemma</a:t>
            </a:r>
            <a:endParaRPr u="sng"/>
          </a:p>
          <a:p>
            <a:pPr indent="0" lvl="0" marL="91440" rtl="0" algn="l">
              <a:lnSpc>
                <a:spcPct val="90000"/>
              </a:lnSpc>
              <a:spcBef>
                <a:spcPts val="1400"/>
              </a:spcBef>
              <a:spcAft>
                <a:spcPts val="0"/>
              </a:spcAft>
              <a:buSzPts val="2200"/>
              <a:buNone/>
            </a:pPr>
            <a:r>
              <a:t/>
            </a:r>
            <a:endParaRPr u="sng"/>
          </a:p>
          <a:p>
            <a:pPr indent="-139700" lvl="0" marL="91440" rtl="0" algn="l">
              <a:lnSpc>
                <a:spcPct val="90000"/>
              </a:lnSpc>
              <a:spcBef>
                <a:spcPts val="1400"/>
              </a:spcBef>
              <a:spcAft>
                <a:spcPts val="0"/>
              </a:spcAft>
              <a:buSzPts val="2200"/>
              <a:buChar char=" "/>
            </a:pPr>
            <a:r>
              <a:rPr lang="es-ES"/>
              <a:t>En ambos casos todas las letras de las palabras son consideradas en minúscula.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7"/>
          <p:cNvSpPr txBox="1"/>
          <p:nvPr>
            <p:ph idx="1" type="body"/>
          </p:nvPr>
        </p:nvSpPr>
        <p:spPr>
          <a:xfrm>
            <a:off x="1024128" y="736600"/>
            <a:ext cx="9720073" cy="55727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b="1" lang="es-ES"/>
              <a:t>.Stemming</a:t>
            </a:r>
            <a:r>
              <a:rPr lang="es-ES"/>
              <a:t>. Es implementado con el módulo </a:t>
            </a:r>
            <a:r>
              <a:rPr i="1" lang="es-ES"/>
              <a:t>nltk</a:t>
            </a:r>
            <a:endParaRPr i="1"/>
          </a:p>
          <a:p>
            <a:pPr indent="-139700" lvl="0" marL="91440" rtl="0" algn="l">
              <a:lnSpc>
                <a:spcPct val="90000"/>
              </a:lnSpc>
              <a:spcBef>
                <a:spcPts val="1400"/>
              </a:spcBef>
              <a:spcAft>
                <a:spcPts val="0"/>
              </a:spcAft>
              <a:buSzPts val="2200"/>
              <a:buChar char=" "/>
            </a:pPr>
            <a:r>
              <a:rPr b="1" lang="es-ES"/>
              <a:t>.Lemmatization</a:t>
            </a:r>
            <a:r>
              <a:rPr lang="es-ES"/>
              <a:t>. Es implementado con el módulo </a:t>
            </a:r>
            <a:r>
              <a:rPr i="1" lang="es-ES"/>
              <a:t>spacy</a:t>
            </a:r>
            <a:endParaRPr i="1"/>
          </a:p>
          <a:p>
            <a:pPr indent="0" lvl="0" marL="91440" rtl="0" algn="l">
              <a:lnSpc>
                <a:spcPct val="90000"/>
              </a:lnSpc>
              <a:spcBef>
                <a:spcPts val="1400"/>
              </a:spcBef>
              <a:spcAft>
                <a:spcPts val="0"/>
              </a:spcAft>
              <a:buSzPts val="2200"/>
              <a:buNone/>
            </a:pPr>
            <a:r>
              <a:t/>
            </a:r>
            <a:endParaRPr i="1"/>
          </a:p>
          <a:p>
            <a:pPr indent="0" lvl="0" marL="91440" rtl="0" algn="l">
              <a:lnSpc>
                <a:spcPct val="90000"/>
              </a:lnSpc>
              <a:spcBef>
                <a:spcPts val="1400"/>
              </a:spcBef>
              <a:spcAft>
                <a:spcPts val="0"/>
              </a:spcAft>
              <a:buSzPts val="2200"/>
              <a:buNone/>
            </a:pPr>
            <a:r>
              <a:t/>
            </a:r>
            <a:endParaRPr i="1"/>
          </a:p>
        </p:txBody>
      </p:sp>
      <p:pic>
        <p:nvPicPr>
          <p:cNvPr id="242" name="Google Shape;242;p37"/>
          <p:cNvPicPr preferRelativeResize="0"/>
          <p:nvPr/>
        </p:nvPicPr>
        <p:blipFill rotWithShape="1">
          <a:blip r:embed="rId3">
            <a:alphaModFix/>
          </a:blip>
          <a:srcRect b="24802" l="23437" r="26561" t="21282"/>
          <a:stretch/>
        </p:blipFill>
        <p:spPr>
          <a:xfrm>
            <a:off x="2670928" y="1968500"/>
            <a:ext cx="6850144" cy="4152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ph idx="1" type="body"/>
          </p:nvPr>
        </p:nvSpPr>
        <p:spPr>
          <a:xfrm>
            <a:off x="1024128" y="2286000"/>
            <a:ext cx="9847072"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b="1" lang="es-ES"/>
              <a:t>.Lemmatizatio</a:t>
            </a:r>
            <a:r>
              <a:rPr lang="es-ES"/>
              <a:t>. Considera el contexto de la palabra “meeting” y las toma como diferentes en cada oración (en una es un sutantivo y en la otra un verbo). Todas las conjugaciones del verbo to be las identifica con “be”. La palabra “worse” la identifica con “bad”.</a:t>
            </a:r>
            <a:endParaRPr/>
          </a:p>
          <a:p>
            <a:pPr indent="-139700" lvl="0" marL="91440" rtl="0" algn="l">
              <a:lnSpc>
                <a:spcPct val="90000"/>
              </a:lnSpc>
              <a:spcBef>
                <a:spcPts val="1400"/>
              </a:spcBef>
              <a:spcAft>
                <a:spcPts val="0"/>
              </a:spcAft>
              <a:buSzPts val="2200"/>
              <a:buChar char=" "/>
            </a:pPr>
            <a:r>
              <a:rPr b="1" lang="es-ES"/>
              <a:t>.Stemming</a:t>
            </a:r>
            <a:r>
              <a:rPr lang="es-ES"/>
              <a:t>. Identifica la palabra “meeting” con “meet”, la palabra “worse” con “wors”, la palabra “was” con “wa” y separa la palabra “I’m” es dos partes “I” y “ ‘m ”</a:t>
            </a:r>
            <a:endParaRPr/>
          </a:p>
        </p:txBody>
      </p:sp>
      <p:pic>
        <p:nvPicPr>
          <p:cNvPr id="248" name="Google Shape;248;p38"/>
          <p:cNvPicPr preferRelativeResize="0"/>
          <p:nvPr/>
        </p:nvPicPr>
        <p:blipFill rotWithShape="1">
          <a:blip r:embed="rId3">
            <a:alphaModFix/>
          </a:blip>
          <a:srcRect b="33510" l="21979" r="23958" t="32029"/>
          <a:stretch/>
        </p:blipFill>
        <p:spPr>
          <a:xfrm>
            <a:off x="2247899" y="585216"/>
            <a:ext cx="7120021" cy="255168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9"/>
          <p:cNvSpPr txBox="1"/>
          <p:nvPr>
            <p:ph idx="1" type="body"/>
          </p:nvPr>
        </p:nvSpPr>
        <p:spPr>
          <a:xfrm>
            <a:off x="1024128" y="762000"/>
            <a:ext cx="9720073" cy="55473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s-ES"/>
              <a:t>En CountVectorizer() también podemos implementar nuestra propia forma de discriminar tokes utilizando el parámetro </a:t>
            </a:r>
            <a:r>
              <a:rPr i="1" lang="es-ES"/>
              <a:t>tokenizer.</a:t>
            </a:r>
            <a:endParaRPr/>
          </a:p>
          <a:p>
            <a:pPr indent="0" lvl="0" marL="91440" rtl="0" algn="l">
              <a:lnSpc>
                <a:spcPct val="90000"/>
              </a:lnSpc>
              <a:spcBef>
                <a:spcPts val="1400"/>
              </a:spcBef>
              <a:spcAft>
                <a:spcPts val="0"/>
              </a:spcAft>
              <a:buSzPts val="2200"/>
              <a:buNone/>
            </a:pPr>
            <a:r>
              <a:t/>
            </a:r>
            <a:endParaRPr/>
          </a:p>
        </p:txBody>
      </p:sp>
      <p:pic>
        <p:nvPicPr>
          <p:cNvPr id="254" name="Google Shape;254;p39"/>
          <p:cNvPicPr preferRelativeResize="0"/>
          <p:nvPr/>
        </p:nvPicPr>
        <p:blipFill rotWithShape="1">
          <a:blip r:embed="rId3">
            <a:alphaModFix/>
          </a:blip>
          <a:srcRect b="12388" l="21667" r="23645" t="20727"/>
          <a:stretch/>
        </p:blipFill>
        <p:spPr>
          <a:xfrm>
            <a:off x="2550414" y="1724660"/>
            <a:ext cx="6898386" cy="474346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s-ES"/>
              <a:t>STOPWORDS</a:t>
            </a:r>
            <a:endParaRPr/>
          </a:p>
        </p:txBody>
      </p:sp>
      <p:sp>
        <p:nvSpPr>
          <p:cNvPr id="260" name="Google Shape;260;p40"/>
          <p:cNvSpPr txBox="1"/>
          <p:nvPr>
            <p:ph idx="1" type="body"/>
          </p:nvPr>
        </p:nvSpPr>
        <p:spPr>
          <a:xfrm>
            <a:off x="1024128" y="1841500"/>
            <a:ext cx="9720073" cy="44678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s-ES"/>
              <a:t>Otra manera de deshacerse de palabras que no son informativas es descartando palabras que son muy frecuentes, es decir que aparecen en muchos documentos. Estás palabras por lo regular son palabras que se usan en cualquier contexto, como pronombres, artículos, adverbios, conectivos, etc.</a:t>
            </a:r>
            <a:endParaRPr/>
          </a:p>
          <a:p>
            <a:pPr indent="0" lvl="0" marL="0" rtl="0" algn="l">
              <a:lnSpc>
                <a:spcPct val="90000"/>
              </a:lnSpc>
              <a:spcBef>
                <a:spcPts val="1400"/>
              </a:spcBef>
              <a:spcAft>
                <a:spcPts val="0"/>
              </a:spcAft>
              <a:buSzPts val="2200"/>
              <a:buNone/>
            </a:pPr>
            <a:r>
              <a:rPr lang="es-ES"/>
              <a:t>Existe una lista predeterminada de dichas palabras es scikit-learn</a:t>
            </a:r>
            <a:endParaRPr/>
          </a:p>
          <a:p>
            <a:pPr indent="0" lvl="0" marL="0" rtl="0" algn="l">
              <a:lnSpc>
                <a:spcPct val="90000"/>
              </a:lnSpc>
              <a:spcBef>
                <a:spcPts val="1400"/>
              </a:spcBef>
              <a:spcAft>
                <a:spcPts val="0"/>
              </a:spcAft>
              <a:buSzPts val="2200"/>
              <a:buNone/>
            </a:pPr>
            <a:r>
              <a:t/>
            </a:r>
            <a:endParaRPr/>
          </a:p>
        </p:txBody>
      </p:sp>
      <p:pic>
        <p:nvPicPr>
          <p:cNvPr id="261" name="Google Shape;261;p40"/>
          <p:cNvPicPr preferRelativeResize="0"/>
          <p:nvPr/>
        </p:nvPicPr>
        <p:blipFill rotWithShape="1">
          <a:blip r:embed="rId3">
            <a:alphaModFix/>
          </a:blip>
          <a:srcRect b="37586" l="22291" r="23332" t="24431"/>
          <a:stretch/>
        </p:blipFill>
        <p:spPr>
          <a:xfrm>
            <a:off x="2537125" y="3680460"/>
            <a:ext cx="6694077" cy="2628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1"/>
          <p:cNvSpPr txBox="1"/>
          <p:nvPr>
            <p:ph idx="1" type="body"/>
          </p:nvPr>
        </p:nvSpPr>
        <p:spPr>
          <a:xfrm>
            <a:off x="1024128" y="774700"/>
            <a:ext cx="9720073" cy="55346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s-ES"/>
              <a:t>Podemos descartar estas palabras mediante el parámetro </a:t>
            </a:r>
            <a:r>
              <a:rPr i="1" lang="es-ES"/>
              <a:t>stop_words </a:t>
            </a:r>
            <a:r>
              <a:rPr lang="es-ES"/>
              <a:t>en CountVectorizer():</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lang="es-ES"/>
              <a:t>Con esto, se reduce un poco el tamaño de la matriz.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p:txBody>
      </p:sp>
      <p:pic>
        <p:nvPicPr>
          <p:cNvPr id="267" name="Google Shape;267;p41"/>
          <p:cNvPicPr preferRelativeResize="0"/>
          <p:nvPr/>
        </p:nvPicPr>
        <p:blipFill rotWithShape="1">
          <a:blip r:embed="rId3">
            <a:alphaModFix/>
          </a:blip>
          <a:srcRect b="30730" l="22291" r="26667" t="34808"/>
          <a:stretch/>
        </p:blipFill>
        <p:spPr>
          <a:xfrm>
            <a:off x="2616473" y="1651000"/>
            <a:ext cx="6959054" cy="2641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s-ES"/>
              <a:t>USOS DE DATOS DE TEXTO</a:t>
            </a:r>
            <a:endParaRPr/>
          </a:p>
        </p:txBody>
      </p:sp>
      <p:sp>
        <p:nvSpPr>
          <p:cNvPr id="106" name="Google Shape;106;p15"/>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Font typeface="Arial"/>
              <a:buChar char="•"/>
            </a:pPr>
            <a:r>
              <a:rPr lang="es-ES"/>
              <a:t> Decidir si un correo es legítimos o spam</a:t>
            </a:r>
            <a:endParaRPr/>
          </a:p>
          <a:p>
            <a:pPr indent="0" lvl="0" marL="91440" rtl="0" algn="l">
              <a:lnSpc>
                <a:spcPct val="90000"/>
              </a:lnSpc>
              <a:spcBef>
                <a:spcPts val="1400"/>
              </a:spcBef>
              <a:spcAft>
                <a:spcPts val="0"/>
              </a:spcAft>
              <a:buSzPts val="2200"/>
              <a:buFont typeface="Arial"/>
              <a:buNone/>
            </a:pPr>
            <a:r>
              <a:t/>
            </a:r>
            <a:endParaRPr/>
          </a:p>
          <a:p>
            <a:pPr indent="-139700" lvl="0" marL="91440" rtl="0" algn="l">
              <a:lnSpc>
                <a:spcPct val="90000"/>
              </a:lnSpc>
              <a:spcBef>
                <a:spcPts val="1400"/>
              </a:spcBef>
              <a:spcAft>
                <a:spcPts val="0"/>
              </a:spcAft>
              <a:buSzPts val="2200"/>
              <a:buFont typeface="Arial"/>
              <a:buChar char="•"/>
            </a:pPr>
            <a:r>
              <a:rPr lang="es-ES"/>
              <a:t> Clasificar textos en temas</a:t>
            </a:r>
            <a:endParaRPr/>
          </a:p>
          <a:p>
            <a:pPr indent="0" lvl="0" marL="91440" rtl="0" algn="l">
              <a:lnSpc>
                <a:spcPct val="90000"/>
              </a:lnSpc>
              <a:spcBef>
                <a:spcPts val="1400"/>
              </a:spcBef>
              <a:spcAft>
                <a:spcPts val="0"/>
              </a:spcAft>
              <a:buSzPts val="2200"/>
              <a:buFont typeface="Arial"/>
              <a:buNone/>
            </a:pPr>
            <a:r>
              <a:t/>
            </a:r>
            <a:endParaRPr/>
          </a:p>
          <a:p>
            <a:pPr indent="-139700" lvl="0" marL="91440" rtl="0" algn="l">
              <a:lnSpc>
                <a:spcPct val="90000"/>
              </a:lnSpc>
              <a:spcBef>
                <a:spcPts val="1400"/>
              </a:spcBef>
              <a:spcAft>
                <a:spcPts val="0"/>
              </a:spcAft>
              <a:buSzPts val="2200"/>
              <a:buFont typeface="Arial"/>
              <a:buChar char="•"/>
            </a:pPr>
            <a:r>
              <a:rPr lang="es-ES"/>
              <a:t> Servicio al cliente, decidir si una reseña es una queja</a:t>
            </a:r>
            <a:endParaRPr/>
          </a:p>
          <a:p>
            <a:pPr indent="0" lvl="0" marL="91440" rtl="0" algn="l">
              <a:lnSpc>
                <a:spcPct val="90000"/>
              </a:lnSpc>
              <a:spcBef>
                <a:spcPts val="1400"/>
              </a:spcBef>
              <a:spcAft>
                <a:spcPts val="0"/>
              </a:spcAft>
              <a:buSzPts val="2200"/>
              <a:buFont typeface="Arial"/>
              <a:buNone/>
            </a:pPr>
            <a:r>
              <a:t/>
            </a:r>
            <a:endParaRPr/>
          </a:p>
          <a:p>
            <a:pPr indent="-139700" lvl="0" marL="91440" rtl="0" algn="l">
              <a:lnSpc>
                <a:spcPct val="90000"/>
              </a:lnSpc>
              <a:spcBef>
                <a:spcPts val="1400"/>
              </a:spcBef>
              <a:spcAft>
                <a:spcPts val="0"/>
              </a:spcAft>
              <a:buSzPts val="2200"/>
              <a:buFont typeface="Arial"/>
              <a:buChar char="•"/>
            </a:pPr>
            <a:r>
              <a:rPr lang="es-ES"/>
              <a:t> Censurar tweets inapropiados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2"/>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s-ES"/>
              <a:t>TF-IDF</a:t>
            </a:r>
            <a:endParaRPr/>
          </a:p>
        </p:txBody>
      </p:sp>
      <p:sp>
        <p:nvSpPr>
          <p:cNvPr id="273" name="Google Shape;273;p42"/>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s-ES"/>
              <a:t>También podemos considerar que tan frecuente ocurre una palabra dentro de un documento pero no en todo el corpus, ya que es muy probable que dicha palabra sea muy descriptiva para el documento en cuestión. </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lang="es-ES"/>
              <a:t>El metodo</a:t>
            </a:r>
            <a:r>
              <a:rPr i="1" lang="es-ES"/>
              <a:t> term frequency–inverse document frequency </a:t>
            </a:r>
            <a:r>
              <a:rPr lang="es-ES"/>
              <a:t>(tf–idf) es una manera de implementar esta idea. Lo que hace es asignar un peso a cada palabra. </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lang="es-ES"/>
              <a:t>En scikit-learn tenemos la función </a:t>
            </a:r>
            <a:r>
              <a:rPr b="1" lang="es-ES"/>
              <a:t>TfidfTransformer(), </a:t>
            </a:r>
            <a:r>
              <a:rPr lang="es-ES"/>
              <a:t>la cual utilizá la matriz producida por CountVectorizer()</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3"/>
          <p:cNvSpPr txBox="1"/>
          <p:nvPr>
            <p:ph idx="1" type="body"/>
          </p:nvPr>
        </p:nvSpPr>
        <p:spPr>
          <a:xfrm>
            <a:off x="1024128" y="808383"/>
            <a:ext cx="9720073" cy="5500977"/>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s-ES"/>
              <a:t>La manera en que se asigna el peso a una palabra es:</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lang="es-ES"/>
              <a:t>Después podemos obtener el tf–idf score de una palabra </a:t>
            </a:r>
            <a:r>
              <a:rPr i="1" lang="es-ES"/>
              <a:t>w </a:t>
            </a:r>
            <a:r>
              <a:rPr lang="es-ES"/>
              <a:t>respecto a un documento </a:t>
            </a:r>
            <a:r>
              <a:rPr i="1" lang="es-ES"/>
              <a:t>d</a:t>
            </a:r>
            <a:r>
              <a:rPr lang="es-ES"/>
              <a:t> con la formula:</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lang="es-ES"/>
              <a:t> </a:t>
            </a:r>
            <a:endParaRPr/>
          </a:p>
          <a:p>
            <a:pPr indent="-139700" lvl="0" marL="91440" rtl="0" algn="l">
              <a:lnSpc>
                <a:spcPct val="90000"/>
              </a:lnSpc>
              <a:spcBef>
                <a:spcPts val="1400"/>
              </a:spcBef>
              <a:spcAft>
                <a:spcPts val="0"/>
              </a:spcAft>
              <a:buSzPts val="2200"/>
              <a:buChar char=" "/>
            </a:pPr>
            <a:r>
              <a:rPr lang="es-ES"/>
              <a:t>Aquí, </a:t>
            </a:r>
            <a:r>
              <a:rPr i="1" lang="es-ES"/>
              <a:t>N </a:t>
            </a:r>
            <a:r>
              <a:rPr lang="es-ES"/>
              <a:t>significa el número de documentos en el corpus, </a:t>
            </a:r>
            <a:r>
              <a:rPr i="1" lang="es-ES"/>
              <a:t>N_w</a:t>
            </a:r>
            <a:r>
              <a:rPr lang="es-ES"/>
              <a:t> es el número de documentos donde aparece </a:t>
            </a:r>
            <a:r>
              <a:rPr i="1" lang="es-ES"/>
              <a:t>w, </a:t>
            </a:r>
            <a:r>
              <a:rPr lang="es-ES"/>
              <a:t>y </a:t>
            </a:r>
            <a:r>
              <a:rPr i="1" lang="es-ES"/>
              <a:t>tf </a:t>
            </a:r>
            <a:r>
              <a:rPr lang="es-ES"/>
              <a:t>(termino de frecuencia) es la cantidad de veces que aparece </a:t>
            </a:r>
            <a:r>
              <a:rPr i="1" lang="es-ES"/>
              <a:t>w </a:t>
            </a:r>
            <a:r>
              <a:rPr lang="es-ES"/>
              <a:t>en el documento </a:t>
            </a:r>
            <a:r>
              <a:rPr i="1" lang="es-ES"/>
              <a:t>d.</a:t>
            </a:r>
            <a:endParaRPr/>
          </a:p>
        </p:txBody>
      </p:sp>
      <p:pic>
        <p:nvPicPr>
          <p:cNvPr id="279" name="Google Shape;279;p43"/>
          <p:cNvPicPr preferRelativeResize="0"/>
          <p:nvPr/>
        </p:nvPicPr>
        <p:blipFill rotWithShape="1">
          <a:blip r:embed="rId3">
            <a:alphaModFix/>
          </a:blip>
          <a:srcRect b="29265" l="44891" r="44348" t="62421"/>
          <a:stretch/>
        </p:blipFill>
        <p:spPr>
          <a:xfrm>
            <a:off x="5426765" y="1484243"/>
            <a:ext cx="1891672" cy="821636"/>
          </a:xfrm>
          <a:prstGeom prst="rect">
            <a:avLst/>
          </a:prstGeom>
          <a:noFill/>
          <a:ln>
            <a:noFill/>
          </a:ln>
        </p:spPr>
      </p:pic>
      <p:pic>
        <p:nvPicPr>
          <p:cNvPr id="280" name="Google Shape;280;p43"/>
          <p:cNvPicPr preferRelativeResize="0"/>
          <p:nvPr/>
        </p:nvPicPr>
        <p:blipFill rotWithShape="1">
          <a:blip r:embed="rId4">
            <a:alphaModFix/>
          </a:blip>
          <a:srcRect b="28226" l="34484" r="44429" t="61721"/>
          <a:stretch/>
        </p:blipFill>
        <p:spPr>
          <a:xfrm>
            <a:off x="4604251" y="3313042"/>
            <a:ext cx="3423781" cy="917714"/>
          </a:xfrm>
          <a:prstGeom prst="rect">
            <a:avLst/>
          </a:prstGeom>
          <a:noFill/>
          <a:ln>
            <a:noFill/>
          </a:ln>
        </p:spPr>
      </p:pic>
      <p:sp>
        <p:nvSpPr>
          <p:cNvPr id="281" name="Google Shape;281;p43"/>
          <p:cNvSpPr/>
          <p:nvPr/>
        </p:nvSpPr>
        <p:spPr>
          <a:xfrm>
            <a:off x="6265493" y="3429000"/>
            <a:ext cx="1762539" cy="599661"/>
          </a:xfrm>
          <a:prstGeom prst="bracketPair">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4"/>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s-ES"/>
              <a:t>Ver ejemplo en</a:t>
            </a:r>
            <a:endParaRPr/>
          </a:p>
          <a:p>
            <a:pPr indent="-139700" lvl="0" marL="91440" rtl="0" algn="l">
              <a:lnSpc>
                <a:spcPct val="90000"/>
              </a:lnSpc>
              <a:spcBef>
                <a:spcPts val="1400"/>
              </a:spcBef>
              <a:spcAft>
                <a:spcPts val="0"/>
              </a:spcAft>
              <a:buSzPts val="2200"/>
              <a:buChar char=" "/>
            </a:pPr>
            <a:r>
              <a:rPr lang="es-ES"/>
              <a:t>https://kavita-ganesan.com/tfidftransformer-tfidfvectorizer-usage-differences/#.YYqcP2DMLIU</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s-ES"/>
              <a:t>TOPIC MODELING AND DOCUMENT CLUSTERING</a:t>
            </a:r>
            <a:endParaRPr/>
          </a:p>
        </p:txBody>
      </p:sp>
      <p:sp>
        <p:nvSpPr>
          <p:cNvPr id="292" name="Google Shape;292;p45"/>
          <p:cNvSpPr txBox="1"/>
          <p:nvPr>
            <p:ph idx="1" type="body"/>
          </p:nvPr>
        </p:nvSpPr>
        <p:spPr>
          <a:xfrm>
            <a:off x="1024128" y="1981200"/>
            <a:ext cx="9720073" cy="43281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s-ES"/>
              <a:t>Una técnica que normalmente se aplica a datos de texto es </a:t>
            </a:r>
            <a:r>
              <a:rPr i="1" lang="es-ES"/>
              <a:t>topic modeling, </a:t>
            </a:r>
            <a:r>
              <a:rPr lang="es-ES"/>
              <a:t>que consiste en clasificar los documentos en temas (clusters). Esta clasificación no es absoluta si no que pondera a que tanto de cada tema tiene un documento. Esto se hace de manera no supervisada. </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lang="es-ES"/>
              <a:t>Esta técnica está implementada en sckit-learn en la función llamada Latent Dirichlet Allocation (LDA).</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p:txBody>
      </p:sp>
      <p:pic>
        <p:nvPicPr>
          <p:cNvPr id="293" name="Google Shape;293;p45"/>
          <p:cNvPicPr preferRelativeResize="0"/>
          <p:nvPr/>
        </p:nvPicPr>
        <p:blipFill rotWithShape="1">
          <a:blip r:embed="rId3">
            <a:alphaModFix/>
          </a:blip>
          <a:srcRect b="56485" l="21874" r="37707" t="28878"/>
          <a:stretch/>
        </p:blipFill>
        <p:spPr>
          <a:xfrm>
            <a:off x="2489200" y="4558283"/>
            <a:ext cx="6309818" cy="128473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6"/>
          <p:cNvSpPr txBox="1"/>
          <p:nvPr>
            <p:ph idx="1" type="body"/>
          </p:nvPr>
        </p:nvSpPr>
        <p:spPr>
          <a:xfrm>
            <a:off x="1024128" y="2565400"/>
            <a:ext cx="9720073" cy="4292600"/>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0"/>
              </a:spcBef>
              <a:spcAft>
                <a:spcPts val="0"/>
              </a:spcAft>
              <a:buSzPts val="2200"/>
              <a:buNone/>
            </a:pPr>
            <a:r>
              <a:rPr lang="es-ES"/>
              <a:t>El parámetro </a:t>
            </a:r>
            <a:r>
              <a:rPr i="1" lang="es-ES"/>
              <a:t>n_topics </a:t>
            </a:r>
            <a:r>
              <a:rPr lang="es-ES"/>
              <a:t>indica el número de temas, mientras que </a:t>
            </a:r>
            <a:r>
              <a:rPr i="1" lang="es-ES"/>
              <a:t>learning_method </a:t>
            </a:r>
            <a:r>
              <a:rPr lang="es-ES"/>
              <a:t>indica el método aprendizaje. Para conocer más sobre estos métodos puede visitar la documentación de LatentDirichletAllocation.</a:t>
            </a:r>
            <a:endParaRPr/>
          </a:p>
        </p:txBody>
      </p:sp>
      <p:pic>
        <p:nvPicPr>
          <p:cNvPr id="299" name="Google Shape;299;p46"/>
          <p:cNvPicPr preferRelativeResize="0"/>
          <p:nvPr/>
        </p:nvPicPr>
        <p:blipFill rotWithShape="1">
          <a:blip r:embed="rId3">
            <a:alphaModFix/>
          </a:blip>
          <a:srcRect b="31843" l="22812" r="30417" t="43516"/>
          <a:stretch/>
        </p:blipFill>
        <p:spPr>
          <a:xfrm>
            <a:off x="2563147" y="358140"/>
            <a:ext cx="6822154" cy="2020816"/>
          </a:xfrm>
          <a:prstGeom prst="rect">
            <a:avLst/>
          </a:prstGeom>
          <a:noFill/>
          <a:ln>
            <a:noFill/>
          </a:ln>
        </p:spPr>
      </p:pic>
      <p:pic>
        <p:nvPicPr>
          <p:cNvPr id="300" name="Google Shape;300;p46"/>
          <p:cNvPicPr preferRelativeResize="0"/>
          <p:nvPr/>
        </p:nvPicPr>
        <p:blipFill rotWithShape="1">
          <a:blip r:embed="rId4">
            <a:alphaModFix/>
          </a:blip>
          <a:srcRect b="28137" l="21354" r="25521" t="33325"/>
          <a:stretch/>
        </p:blipFill>
        <p:spPr>
          <a:xfrm>
            <a:off x="2580359" y="3632200"/>
            <a:ext cx="7031282" cy="286766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idx="1" type="body"/>
          </p:nvPr>
        </p:nvSpPr>
        <p:spPr>
          <a:xfrm>
            <a:off x="1024128" y="825500"/>
            <a:ext cx="9720073" cy="54838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s-ES"/>
              <a:t>Tabla de temas cuando n_topics = 10</a:t>
            </a:r>
            <a:endParaRPr/>
          </a:p>
        </p:txBody>
      </p:sp>
      <p:pic>
        <p:nvPicPr>
          <p:cNvPr id="306" name="Google Shape;306;p47"/>
          <p:cNvPicPr preferRelativeResize="0"/>
          <p:nvPr/>
        </p:nvPicPr>
        <p:blipFill rotWithShape="1">
          <a:blip r:embed="rId3">
            <a:alphaModFix/>
          </a:blip>
          <a:srcRect b="15539" l="22708" r="33645" t="15724"/>
          <a:stretch/>
        </p:blipFill>
        <p:spPr>
          <a:xfrm>
            <a:off x="2921000" y="1473964"/>
            <a:ext cx="5461000" cy="483539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8"/>
          <p:cNvSpPr txBox="1"/>
          <p:nvPr>
            <p:ph idx="1" type="body"/>
          </p:nvPr>
        </p:nvSpPr>
        <p:spPr>
          <a:xfrm>
            <a:off x="1024128" y="723900"/>
            <a:ext cx="9720073" cy="55854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s-ES"/>
              <a:t>OBSERVACIONES:</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lang="es-ES"/>
              <a:t>- Se necesita de análisis humano para tratar de determinar los nombres de los temas</a:t>
            </a:r>
            <a:endParaRPr/>
          </a:p>
          <a:p>
            <a:pPr indent="-139700" lvl="0" marL="91440" rtl="0" algn="l">
              <a:lnSpc>
                <a:spcPct val="90000"/>
              </a:lnSpc>
              <a:spcBef>
                <a:spcPts val="1400"/>
              </a:spcBef>
              <a:spcAft>
                <a:spcPts val="0"/>
              </a:spcAft>
              <a:buSzPts val="2200"/>
              <a:buChar char=" "/>
            </a:pPr>
            <a:r>
              <a:rPr lang="es-ES"/>
              <a:t>Por ejemplo, podríamos decir que el topic 1 es historia y películas de guerra, que topic 2 es malas comedias, que topic 6 es acerca de películas para niños, y el topic 8 es películas galardonadas.</a:t>
            </a:r>
            <a:endParaRPr/>
          </a:p>
          <a:p>
            <a:pPr indent="-139700" lvl="0" marL="91440" rtl="0" algn="l">
              <a:lnSpc>
                <a:spcPct val="90000"/>
              </a:lnSpc>
              <a:spcBef>
                <a:spcPts val="1400"/>
              </a:spcBef>
              <a:spcAft>
                <a:spcPts val="0"/>
              </a:spcAft>
              <a:buSzPts val="2200"/>
              <a:buChar char=" "/>
            </a:pPr>
            <a:r>
              <a:rPr lang="es-ES"/>
              <a:t>- Entre más grande es n_topics los temas se vuelven más específicos</a:t>
            </a:r>
            <a:endParaRPr/>
          </a:p>
          <a:p>
            <a:pPr indent="-139700" lvl="0" marL="91440" rtl="0" algn="l">
              <a:lnSpc>
                <a:spcPct val="90000"/>
              </a:lnSpc>
              <a:spcBef>
                <a:spcPts val="1400"/>
              </a:spcBef>
              <a:spcAft>
                <a:spcPts val="0"/>
              </a:spcAft>
              <a:buSzPts val="2200"/>
              <a:buChar char=" "/>
            </a:pPr>
            <a:r>
              <a:rPr lang="es-ES"/>
              <a:t>Por ejemplo tomando n_topic = 100</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lang="es-ES"/>
              <a:t>tenemos los siguientes 5 temas</a:t>
            </a:r>
            <a:endParaRPr/>
          </a:p>
        </p:txBody>
      </p:sp>
      <p:pic>
        <p:nvPicPr>
          <p:cNvPr id="312" name="Google Shape;312;p48"/>
          <p:cNvPicPr preferRelativeResize="0"/>
          <p:nvPr/>
        </p:nvPicPr>
        <p:blipFill rotWithShape="1">
          <a:blip r:embed="rId3">
            <a:alphaModFix/>
          </a:blip>
          <a:srcRect b="58152" l="22500" r="25313" t="27211"/>
          <a:stretch/>
        </p:blipFill>
        <p:spPr>
          <a:xfrm>
            <a:off x="2471677" y="4165600"/>
            <a:ext cx="7248646" cy="1143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9"/>
          <p:cNvSpPr txBox="1"/>
          <p:nvPr>
            <p:ph idx="1" type="body"/>
          </p:nvPr>
        </p:nvSpPr>
        <p:spPr>
          <a:xfrm>
            <a:off x="1024128" y="800100"/>
            <a:ext cx="9720073" cy="55092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lang="es-ES"/>
              <a:t>Podemos decir más claramente que el topic 45 habla sobre música.</a:t>
            </a:r>
            <a:endParaRPr/>
          </a:p>
        </p:txBody>
      </p:sp>
      <p:pic>
        <p:nvPicPr>
          <p:cNvPr id="318" name="Google Shape;318;p49"/>
          <p:cNvPicPr preferRelativeResize="0"/>
          <p:nvPr/>
        </p:nvPicPr>
        <p:blipFill rotWithShape="1">
          <a:blip r:embed="rId3">
            <a:alphaModFix/>
          </a:blip>
          <a:srcRect b="15018" l="23749" r="32500" t="26284"/>
          <a:stretch/>
        </p:blipFill>
        <p:spPr>
          <a:xfrm>
            <a:off x="2856537" y="193040"/>
            <a:ext cx="6478925" cy="488696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0"/>
          <p:cNvSpPr txBox="1"/>
          <p:nvPr>
            <p:ph idx="1" type="body"/>
          </p:nvPr>
        </p:nvSpPr>
        <p:spPr>
          <a:xfrm>
            <a:off x="1024128" y="876300"/>
            <a:ext cx="9720073" cy="54330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s-ES"/>
              <a:t>Una manera de reforzar nuestra intuición es mirando a las reseñas </a:t>
            </a:r>
            <a:endParaRPr/>
          </a:p>
        </p:txBody>
      </p:sp>
      <p:pic>
        <p:nvPicPr>
          <p:cNvPr id="324" name="Google Shape;324;p50"/>
          <p:cNvPicPr preferRelativeResize="0"/>
          <p:nvPr/>
        </p:nvPicPr>
        <p:blipFill rotWithShape="1">
          <a:blip r:embed="rId3">
            <a:alphaModFix/>
          </a:blip>
          <a:srcRect b="21837" l="22396" r="22290" t="20739"/>
          <a:stretch/>
        </p:blipFill>
        <p:spPr>
          <a:xfrm>
            <a:off x="2212821" y="1448666"/>
            <a:ext cx="7766357" cy="453303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1"/>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s-ES"/>
              <a:t>CONCLUSIONES</a:t>
            </a:r>
            <a:endParaRPr/>
          </a:p>
        </p:txBody>
      </p:sp>
      <p:sp>
        <p:nvSpPr>
          <p:cNvPr id="330" name="Google Shape;330;p51"/>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s-ES"/>
              <a:t>- Antes de poder usar ML para modelar datasets de datos de texto es necesario procesar los datos con la técnica bag-of-words. </a:t>
            </a:r>
            <a:r>
              <a:rPr lang="es-ES">
                <a:solidFill>
                  <a:schemeClr val="accent1"/>
                </a:solidFill>
              </a:rPr>
              <a:t>*</a:t>
            </a:r>
            <a:endParaRPr/>
          </a:p>
          <a:p>
            <a:pPr indent="0" lvl="0" marL="91440" rtl="0" algn="l">
              <a:lnSpc>
                <a:spcPct val="90000"/>
              </a:lnSpc>
              <a:spcBef>
                <a:spcPts val="1400"/>
              </a:spcBef>
              <a:spcAft>
                <a:spcPts val="0"/>
              </a:spcAft>
              <a:buSzPts val="2200"/>
              <a:buNone/>
            </a:pPr>
            <a:r>
              <a:t/>
            </a:r>
            <a:endParaRPr>
              <a:solidFill>
                <a:schemeClr val="accent1"/>
              </a:solidFill>
            </a:endParaRPr>
          </a:p>
          <a:p>
            <a:pPr indent="0" lvl="0" marL="0" rtl="0" algn="l">
              <a:lnSpc>
                <a:spcPct val="90000"/>
              </a:lnSpc>
              <a:spcBef>
                <a:spcPts val="1400"/>
              </a:spcBef>
              <a:spcAft>
                <a:spcPts val="0"/>
              </a:spcAft>
              <a:buSzPts val="2200"/>
              <a:buNone/>
            </a:pPr>
            <a:r>
              <a:rPr lang="es-ES"/>
              <a:t>- Hay cuatro maneras de depurar los vocabularios. </a:t>
            </a:r>
            <a:r>
              <a:rPr lang="es-ES">
                <a:solidFill>
                  <a:schemeClr val="accent1"/>
                </a:solidFill>
              </a:rPr>
              <a:t>*</a:t>
            </a:r>
            <a:endParaRPr/>
          </a:p>
          <a:p>
            <a:pPr indent="0" lvl="0" marL="0" rtl="0" algn="l">
              <a:lnSpc>
                <a:spcPct val="90000"/>
              </a:lnSpc>
              <a:spcBef>
                <a:spcPts val="1400"/>
              </a:spcBef>
              <a:spcAft>
                <a:spcPts val="0"/>
              </a:spcAft>
              <a:buSzPts val="2200"/>
              <a:buNone/>
            </a:pPr>
            <a:r>
              <a:t/>
            </a:r>
            <a:endParaRPr>
              <a:solidFill>
                <a:schemeClr val="accent1"/>
              </a:solidFill>
            </a:endParaRPr>
          </a:p>
          <a:p>
            <a:pPr indent="0" lvl="0" marL="0" rtl="0" algn="l">
              <a:lnSpc>
                <a:spcPct val="90000"/>
              </a:lnSpc>
              <a:spcBef>
                <a:spcPts val="1400"/>
              </a:spcBef>
              <a:spcAft>
                <a:spcPts val="0"/>
              </a:spcAft>
              <a:buSzPts val="2200"/>
              <a:buNone/>
            </a:pPr>
            <a:r>
              <a:rPr lang="es-ES"/>
              <a:t>- Tareas comunes que se hacen con datos de texto son de clasificación.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s-ES"/>
              <a:t>IMBD</a:t>
            </a:r>
            <a:endParaRPr/>
          </a:p>
        </p:txBody>
      </p:sp>
      <p:sp>
        <p:nvSpPr>
          <p:cNvPr id="112" name="Google Shape;112;p16"/>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s-ES"/>
              <a:t>IMBd (Internet Movie Database) es un sitio web de reseñas de películas donde se recopilan reseñas junto con una calificación del 1 al 10. Las reseñas con calificación 6 o más son consideraras positivas, mientras que el resto son negativas</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lang="es-ES"/>
              <a:t>Database: </a:t>
            </a:r>
            <a:endParaRPr/>
          </a:p>
        </p:txBody>
      </p:sp>
      <p:pic>
        <p:nvPicPr>
          <p:cNvPr id="113" name="Google Shape;113;p16"/>
          <p:cNvPicPr preferRelativeResize="0"/>
          <p:nvPr/>
        </p:nvPicPr>
        <p:blipFill rotWithShape="1">
          <a:blip r:embed="rId3">
            <a:alphaModFix/>
          </a:blip>
          <a:srcRect b="44998" l="29062" r="58854" t="39809"/>
          <a:stretch/>
        </p:blipFill>
        <p:spPr>
          <a:xfrm>
            <a:off x="4521200" y="3860799"/>
            <a:ext cx="3149600" cy="222644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2"/>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s-ES"/>
              <a:t>GRACIAS POR SU ATENCIÓN</a:t>
            </a:r>
            <a:endParaRPr/>
          </a:p>
        </p:txBody>
      </p:sp>
      <p:sp>
        <p:nvSpPr>
          <p:cNvPr id="336" name="Google Shape;336;p52"/>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s-ES"/>
              <a:t>LOAD_FILES()	</a:t>
            </a:r>
            <a:endParaRPr/>
          </a:p>
        </p:txBody>
      </p:sp>
      <p:sp>
        <p:nvSpPr>
          <p:cNvPr id="119" name="Google Shape;119;p17"/>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s-ES"/>
              <a:t>Es una función de scikit-learn que sirve para cargar archivos que están organizados en subcarpetas, donde cada subcarpeta representa una etiqueta para el archivo.</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lang="es-ES"/>
              <a:t>- Carpeta</a:t>
            </a:r>
            <a:endParaRPr/>
          </a:p>
          <a:p>
            <a:pPr indent="0" lvl="1" marL="128016" rtl="0" algn="l">
              <a:lnSpc>
                <a:spcPct val="90000"/>
              </a:lnSpc>
              <a:spcBef>
                <a:spcPts val="400"/>
              </a:spcBef>
              <a:spcAft>
                <a:spcPts val="0"/>
              </a:spcAft>
              <a:buSzPts val="1800"/>
              <a:buNone/>
            </a:pPr>
            <a:r>
              <a:rPr lang="es-ES"/>
              <a:t>	- Subcarpeta 1</a:t>
            </a:r>
            <a:endParaRPr/>
          </a:p>
          <a:p>
            <a:pPr indent="0" lvl="1" marL="128016" rtl="0" algn="l">
              <a:lnSpc>
                <a:spcPct val="90000"/>
              </a:lnSpc>
              <a:spcBef>
                <a:spcPts val="600"/>
              </a:spcBef>
              <a:spcAft>
                <a:spcPts val="0"/>
              </a:spcAft>
              <a:buSzPts val="1800"/>
              <a:buNone/>
            </a:pPr>
            <a:r>
              <a:rPr lang="es-ES"/>
              <a:t>	- Subcarpeta 2</a:t>
            </a:r>
            <a:endParaRPr/>
          </a:p>
          <a:p>
            <a:pPr indent="0" lvl="1" marL="128016" rtl="0" algn="l">
              <a:lnSpc>
                <a:spcPct val="90000"/>
              </a:lnSpc>
              <a:spcBef>
                <a:spcPts val="600"/>
              </a:spcBef>
              <a:spcAft>
                <a:spcPts val="0"/>
              </a:spcAft>
              <a:buSzPts val="1800"/>
              <a:buNone/>
            </a:pPr>
            <a:r>
              <a:rPr lang="es-ES"/>
              <a:t>	- Subcarpeta 3</a:t>
            </a:r>
            <a:endParaRPr/>
          </a:p>
          <a:p>
            <a:pPr indent="0" lvl="1" marL="128016" rtl="0" algn="l">
              <a:lnSpc>
                <a:spcPct val="90000"/>
              </a:lnSpc>
              <a:spcBef>
                <a:spcPts val="600"/>
              </a:spcBef>
              <a:spcAft>
                <a:spcPts val="0"/>
              </a:spcAft>
              <a:buSzPts val="1800"/>
              <a:buNone/>
            </a:pPr>
            <a:r>
              <a:rPr lang="es-ES"/>
              <a:t>	- …</a:t>
            </a:r>
            <a:endParaRPr/>
          </a:p>
          <a:p>
            <a:pPr indent="0" lvl="1" marL="128016" rtl="0" algn="l">
              <a:lnSpc>
                <a:spcPct val="90000"/>
              </a:lnSpc>
              <a:spcBef>
                <a:spcPts val="600"/>
              </a:spcBef>
              <a:spcAft>
                <a:spcPts val="0"/>
              </a:spcAft>
              <a:buSzPts val="1800"/>
              <a:buNone/>
            </a:pPr>
            <a:r>
              <a:rPr lang="es-ES"/>
              <a:t>	- Subcarpeta 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idx="1" type="body"/>
          </p:nvPr>
        </p:nvSpPr>
        <p:spPr>
          <a:xfrm>
            <a:off x="1024128" y="800100"/>
            <a:ext cx="9720073" cy="589280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s-ES"/>
              <a:t>Ejemplo utilizando la carpeta de IMBd</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ctr">
              <a:lnSpc>
                <a:spcPct val="90000"/>
              </a:lnSpc>
              <a:spcBef>
                <a:spcPts val="1400"/>
              </a:spcBef>
              <a:spcAft>
                <a:spcPts val="0"/>
              </a:spcAft>
              <a:buSzPts val="2200"/>
              <a:buNone/>
            </a:pPr>
            <a:r>
              <a:t/>
            </a:r>
            <a:endParaRPr>
              <a:solidFill>
                <a:srgbClr val="0070C0"/>
              </a:solidFill>
            </a:endParaRPr>
          </a:p>
          <a:p>
            <a:pPr indent="0" lvl="0" marL="91440" rtl="0" algn="l">
              <a:lnSpc>
                <a:spcPct val="90000"/>
              </a:lnSpc>
              <a:spcBef>
                <a:spcPts val="1400"/>
              </a:spcBef>
              <a:spcAft>
                <a:spcPts val="0"/>
              </a:spcAft>
              <a:buSzPts val="2200"/>
              <a:buNone/>
            </a:pPr>
            <a:r>
              <a:t/>
            </a:r>
            <a:endParaRPr/>
          </a:p>
        </p:txBody>
      </p:sp>
      <p:pic>
        <p:nvPicPr>
          <p:cNvPr id="125" name="Google Shape;125;p18"/>
          <p:cNvPicPr preferRelativeResize="0"/>
          <p:nvPr/>
        </p:nvPicPr>
        <p:blipFill rotWithShape="1">
          <a:blip r:embed="rId3">
            <a:alphaModFix/>
          </a:blip>
          <a:srcRect b="20727" l="26667" r="27396" t="17762"/>
          <a:stretch/>
        </p:blipFill>
        <p:spPr>
          <a:xfrm>
            <a:off x="2776661" y="1247587"/>
            <a:ext cx="6638677" cy="4997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s-ES"/>
              <a:t>BAG OF WORDS</a:t>
            </a:r>
            <a:endParaRPr/>
          </a:p>
        </p:txBody>
      </p:sp>
      <p:sp>
        <p:nvSpPr>
          <p:cNvPr id="131" name="Google Shape;131;p19"/>
          <p:cNvSpPr txBox="1"/>
          <p:nvPr>
            <p:ph idx="1" type="body"/>
          </p:nvPr>
        </p:nvSpPr>
        <p:spPr>
          <a:xfrm>
            <a:off x="1024128" y="1943100"/>
            <a:ext cx="9720073" cy="4366260"/>
          </a:xfrm>
          <a:prstGeom prst="rect">
            <a:avLst/>
          </a:prstGeom>
          <a:noFill/>
          <a:ln>
            <a:noFill/>
          </a:ln>
        </p:spPr>
        <p:txBody>
          <a:bodyPr anchorCtr="0" anchor="t" bIns="45700" lIns="45700" spcFirstLastPara="1" rIns="45700" wrap="square" tIns="45700">
            <a:normAutofit lnSpcReduction="10000"/>
          </a:bodyPr>
          <a:lstStyle/>
          <a:p>
            <a:pPr indent="-139700" lvl="0" marL="91440" rtl="0" algn="l">
              <a:lnSpc>
                <a:spcPct val="90000"/>
              </a:lnSpc>
              <a:spcBef>
                <a:spcPts val="0"/>
              </a:spcBef>
              <a:spcAft>
                <a:spcPts val="0"/>
              </a:spcAft>
              <a:buSzPts val="2200"/>
              <a:buChar char=" "/>
            </a:pPr>
            <a:r>
              <a:rPr lang="es-ES"/>
              <a:t>Los para poder usar los modelos de machine learning es necesario procesar con anterioridad los datos de texto. Una de las maneras mas simples, efectivas, y comunes de codificar texto es usando </a:t>
            </a:r>
            <a:r>
              <a:rPr i="1" lang="es-ES"/>
              <a:t>bag-of-words.</a:t>
            </a:r>
            <a:endParaRPr/>
          </a:p>
          <a:p>
            <a:pPr indent="0" lvl="0" marL="91440" rtl="0" algn="l">
              <a:lnSpc>
                <a:spcPct val="90000"/>
              </a:lnSpc>
              <a:spcBef>
                <a:spcPts val="1400"/>
              </a:spcBef>
              <a:spcAft>
                <a:spcPts val="0"/>
              </a:spcAft>
              <a:buSzPts val="2200"/>
              <a:buNone/>
            </a:pPr>
            <a:r>
              <a:t/>
            </a:r>
            <a:endParaRPr i="1"/>
          </a:p>
          <a:p>
            <a:pPr indent="-139700" lvl="0" marL="91440" rtl="0" algn="l">
              <a:lnSpc>
                <a:spcPct val="90000"/>
              </a:lnSpc>
              <a:spcBef>
                <a:spcPts val="1400"/>
              </a:spcBef>
              <a:spcAft>
                <a:spcPts val="0"/>
              </a:spcAft>
              <a:buSzPts val="2200"/>
              <a:buChar char=" "/>
            </a:pPr>
            <a:r>
              <a:rPr lang="es-ES"/>
              <a:t>Bag-of-words cuenta cuantas veces aparece una palabra en cada documento del corpus.</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lang="es-ES"/>
              <a:t>TERMINOLOGÍA:</a:t>
            </a:r>
            <a:endParaRPr/>
          </a:p>
          <a:p>
            <a:pPr indent="-139700" lvl="0" marL="91440" rtl="0" algn="l">
              <a:lnSpc>
                <a:spcPct val="90000"/>
              </a:lnSpc>
              <a:spcBef>
                <a:spcPts val="1400"/>
              </a:spcBef>
              <a:spcAft>
                <a:spcPts val="0"/>
              </a:spcAft>
              <a:buSzPts val="2200"/>
              <a:buChar char=" "/>
            </a:pPr>
            <a:r>
              <a:rPr i="1" lang="es-ES"/>
              <a:t>Corpus. </a:t>
            </a:r>
            <a:r>
              <a:rPr lang="es-ES"/>
              <a:t>Es el dataset que contiene los archivos a analizar </a:t>
            </a:r>
            <a:endParaRPr/>
          </a:p>
          <a:p>
            <a:pPr indent="0" lvl="0" marL="91440" rtl="0" algn="l">
              <a:lnSpc>
                <a:spcPct val="90000"/>
              </a:lnSpc>
              <a:spcBef>
                <a:spcPts val="1400"/>
              </a:spcBef>
              <a:spcAft>
                <a:spcPts val="0"/>
              </a:spcAft>
              <a:buSzPts val="2200"/>
              <a:buNone/>
            </a:pPr>
            <a:r>
              <a:t/>
            </a:r>
            <a:endParaRPr/>
          </a:p>
          <a:p>
            <a:pPr indent="-139700" lvl="0" marL="91440" rtl="0" algn="l">
              <a:lnSpc>
                <a:spcPct val="90000"/>
              </a:lnSpc>
              <a:spcBef>
                <a:spcPts val="1400"/>
              </a:spcBef>
              <a:spcAft>
                <a:spcPts val="0"/>
              </a:spcAft>
              <a:buSzPts val="2200"/>
              <a:buChar char=" "/>
            </a:pPr>
            <a:r>
              <a:rPr i="1" lang="es-ES"/>
              <a:t>Document</a:t>
            </a:r>
            <a:r>
              <a:rPr lang="es-ES"/>
              <a:t>. Es cada elemento del corpus.</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Font typeface="Twentieth Century"/>
              <a:buNone/>
            </a:pPr>
            <a:r>
              <a:t/>
            </a:r>
            <a:endParaRPr i="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idx="1" type="body"/>
          </p:nvPr>
        </p:nvSpPr>
        <p:spPr>
          <a:xfrm>
            <a:off x="1024128" y="1308100"/>
            <a:ext cx="9720073" cy="50012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s-ES"/>
              <a:t>Consiste de tres pasos</a:t>
            </a:r>
            <a:endParaRPr/>
          </a:p>
          <a:p>
            <a:pPr indent="0" lvl="0" marL="91440" rtl="0" algn="l">
              <a:lnSpc>
                <a:spcPct val="90000"/>
              </a:lnSpc>
              <a:spcBef>
                <a:spcPts val="1400"/>
              </a:spcBef>
              <a:spcAft>
                <a:spcPts val="0"/>
              </a:spcAft>
              <a:buSzPts val="2200"/>
              <a:buNone/>
            </a:pPr>
            <a:r>
              <a:t/>
            </a:r>
            <a:endParaRPr i="1"/>
          </a:p>
          <a:p>
            <a:pPr indent="-139700" lvl="0" marL="91440" rtl="0" algn="l">
              <a:lnSpc>
                <a:spcPct val="90000"/>
              </a:lnSpc>
              <a:spcBef>
                <a:spcPts val="1400"/>
              </a:spcBef>
              <a:spcAft>
                <a:spcPts val="0"/>
              </a:spcAft>
              <a:buSzPts val="2200"/>
              <a:buFont typeface="Twentieth Century"/>
              <a:buChar char="-"/>
            </a:pPr>
            <a:r>
              <a:rPr i="1" lang="es-ES"/>
              <a:t> Tokenization. </a:t>
            </a:r>
            <a:r>
              <a:rPr lang="es-ES"/>
              <a:t>Separa las palabras (tokens) de un documento y las pone en una lista.</a:t>
            </a:r>
            <a:endParaRPr/>
          </a:p>
          <a:p>
            <a:pPr indent="0" lvl="0" marL="91440" rtl="0" algn="l">
              <a:lnSpc>
                <a:spcPct val="90000"/>
              </a:lnSpc>
              <a:spcBef>
                <a:spcPts val="1400"/>
              </a:spcBef>
              <a:spcAft>
                <a:spcPts val="0"/>
              </a:spcAft>
              <a:buSzPts val="2200"/>
              <a:buFont typeface="Twentieth Century"/>
              <a:buNone/>
            </a:pPr>
            <a:r>
              <a:t/>
            </a:r>
            <a:endParaRPr/>
          </a:p>
          <a:p>
            <a:pPr indent="-139700" lvl="0" marL="91440" rtl="0" algn="l">
              <a:lnSpc>
                <a:spcPct val="90000"/>
              </a:lnSpc>
              <a:spcBef>
                <a:spcPts val="1400"/>
              </a:spcBef>
              <a:spcAft>
                <a:spcPts val="0"/>
              </a:spcAft>
              <a:buSzPts val="2200"/>
              <a:buFont typeface="Twentieth Century"/>
              <a:buChar char="-"/>
            </a:pPr>
            <a:r>
              <a:rPr i="1" lang="es-ES"/>
              <a:t> Vocabulary Building. </a:t>
            </a:r>
            <a:r>
              <a:rPr lang="es-ES"/>
              <a:t>Junta todas las palabras del corpus y las ordena en orden alfabético</a:t>
            </a:r>
            <a:endParaRPr/>
          </a:p>
          <a:p>
            <a:pPr indent="0" lvl="0" marL="91440" rtl="0" algn="l">
              <a:lnSpc>
                <a:spcPct val="90000"/>
              </a:lnSpc>
              <a:spcBef>
                <a:spcPts val="1400"/>
              </a:spcBef>
              <a:spcAft>
                <a:spcPts val="0"/>
              </a:spcAft>
              <a:buSzPts val="2200"/>
              <a:buFont typeface="Twentieth Century"/>
              <a:buNone/>
            </a:pPr>
            <a:r>
              <a:t/>
            </a:r>
            <a:endParaRPr/>
          </a:p>
          <a:p>
            <a:pPr indent="-139700" lvl="0" marL="91440" rtl="0" algn="l">
              <a:lnSpc>
                <a:spcPct val="90000"/>
              </a:lnSpc>
              <a:spcBef>
                <a:spcPts val="1400"/>
              </a:spcBef>
              <a:spcAft>
                <a:spcPts val="0"/>
              </a:spcAft>
              <a:buSzPts val="2200"/>
              <a:buFont typeface="Twentieth Century"/>
              <a:buChar char="-"/>
            </a:pPr>
            <a:r>
              <a:rPr i="1" lang="es-ES"/>
              <a:t> Encoding. </a:t>
            </a:r>
            <a:r>
              <a:rPr lang="es-ES"/>
              <a:t>Cuenta cuantas veces aparece cada palabra en cada documento y las codifica en una matriz de enteros no negativos, donde cada renglón representa a cada documento </a:t>
            </a:r>
            <a:endParaRPr/>
          </a:p>
          <a:p>
            <a:pPr indent="0" lvl="0" marL="91440" rtl="0" algn="l">
              <a:lnSpc>
                <a:spcPct val="90000"/>
              </a:lnSpc>
              <a:spcBef>
                <a:spcPts val="1400"/>
              </a:spcBef>
              <a:spcAft>
                <a:spcPts val="0"/>
              </a:spcAft>
              <a:buSzPts val="22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pic>
        <p:nvPicPr>
          <p:cNvPr id="142" name="Google Shape;142;p21"/>
          <p:cNvPicPr preferRelativeResize="0"/>
          <p:nvPr/>
        </p:nvPicPr>
        <p:blipFill rotWithShape="1">
          <a:blip r:embed="rId3">
            <a:alphaModFix/>
          </a:blip>
          <a:srcRect b="25727" l="28542" r="25312" t="24432"/>
          <a:stretch/>
        </p:blipFill>
        <p:spPr>
          <a:xfrm>
            <a:off x="2540472" y="1010920"/>
            <a:ext cx="7161251" cy="43484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